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8404800" cy="16459200"/>
  <p:notesSz cx="6858000" cy="9144000"/>
  <p:defaultTextStyle>
    <a:defPPr>
      <a:defRPr lang="en-US"/>
    </a:defPPr>
    <a:lvl1pPr algn="l" rtl="0" eaLnBrk="0" fontAlgn="base" hangingPunct="0">
      <a:spcBef>
        <a:spcPct val="0"/>
      </a:spcBef>
      <a:spcAft>
        <a:spcPct val="0"/>
      </a:spcAft>
      <a:defRPr sz="5400" kern="1200">
        <a:solidFill>
          <a:schemeClr val="tx1"/>
        </a:solidFill>
        <a:latin typeface="Arial" panose="020B0604020202020204" pitchFamily="34" charset="0"/>
        <a:ea typeface="MS PGothic" panose="020B0600070205080204" pitchFamily="34" charset="-128"/>
        <a:cs typeface="+mn-cs"/>
      </a:defRPr>
    </a:lvl1pPr>
    <a:lvl2pPr marL="501650" indent="-44450" algn="l" rtl="0" eaLnBrk="0" fontAlgn="base" hangingPunct="0">
      <a:spcBef>
        <a:spcPct val="0"/>
      </a:spcBef>
      <a:spcAft>
        <a:spcPct val="0"/>
      </a:spcAft>
      <a:defRPr sz="5400" kern="1200">
        <a:solidFill>
          <a:schemeClr val="tx1"/>
        </a:solidFill>
        <a:latin typeface="Arial" panose="020B0604020202020204" pitchFamily="34" charset="0"/>
        <a:ea typeface="MS PGothic" panose="020B0600070205080204" pitchFamily="34" charset="-128"/>
        <a:cs typeface="+mn-cs"/>
      </a:defRPr>
    </a:lvl2pPr>
    <a:lvl3pPr marL="1004888" indent="-90488" algn="l" rtl="0" eaLnBrk="0" fontAlgn="base" hangingPunct="0">
      <a:spcBef>
        <a:spcPct val="0"/>
      </a:spcBef>
      <a:spcAft>
        <a:spcPct val="0"/>
      </a:spcAft>
      <a:defRPr sz="5400" kern="1200">
        <a:solidFill>
          <a:schemeClr val="tx1"/>
        </a:solidFill>
        <a:latin typeface="Arial" panose="020B0604020202020204" pitchFamily="34" charset="0"/>
        <a:ea typeface="MS PGothic" panose="020B0600070205080204" pitchFamily="34" charset="-128"/>
        <a:cs typeface="+mn-cs"/>
      </a:defRPr>
    </a:lvl3pPr>
    <a:lvl4pPr marL="1508125" indent="-136525" algn="l" rtl="0" eaLnBrk="0" fontAlgn="base" hangingPunct="0">
      <a:spcBef>
        <a:spcPct val="0"/>
      </a:spcBef>
      <a:spcAft>
        <a:spcPct val="0"/>
      </a:spcAft>
      <a:defRPr sz="5400" kern="1200">
        <a:solidFill>
          <a:schemeClr val="tx1"/>
        </a:solidFill>
        <a:latin typeface="Arial" panose="020B0604020202020204" pitchFamily="34" charset="0"/>
        <a:ea typeface="MS PGothic" panose="020B0600070205080204" pitchFamily="34" charset="-128"/>
        <a:cs typeface="+mn-cs"/>
      </a:defRPr>
    </a:lvl4pPr>
    <a:lvl5pPr marL="2011363" indent="-182563" algn="l" rtl="0" eaLnBrk="0" fontAlgn="base" hangingPunct="0">
      <a:spcBef>
        <a:spcPct val="0"/>
      </a:spcBef>
      <a:spcAft>
        <a:spcPct val="0"/>
      </a:spcAft>
      <a:defRPr sz="5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5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5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5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5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184">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3EFE9-2DB1-9F48-B46B-8093DD2A2BA1}" v="9" dt="2019-11-08T15:41:09.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06"/>
    <p:restoredTop sz="94624"/>
  </p:normalViewPr>
  <p:slideViewPr>
    <p:cSldViewPr snapToGrid="0">
      <p:cViewPr varScale="1">
        <p:scale>
          <a:sx n="36" d="100"/>
          <a:sy n="36" d="100"/>
        </p:scale>
        <p:origin x="344" y="768"/>
      </p:cViewPr>
      <p:guideLst>
        <p:guide orient="horz" pos="5184"/>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7EB2E7-94C1-CC4C-8AD6-E610B666035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Arial" charset="0"/>
              </a:defRPr>
            </a:lvl1pPr>
          </a:lstStyle>
          <a:p>
            <a:pPr>
              <a:defRPr/>
            </a:pPr>
            <a:endParaRPr lang="en-US"/>
          </a:p>
        </p:txBody>
      </p:sp>
      <p:sp>
        <p:nvSpPr>
          <p:cNvPr id="3" name="Date Placeholder 2">
            <a:extLst>
              <a:ext uri="{FF2B5EF4-FFF2-40B4-BE49-F238E27FC236}">
                <a16:creationId xmlns:a16="http://schemas.microsoft.com/office/drawing/2014/main" id="{81F038E8-CF30-454E-A5E2-37D3CBDF377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4DC1EDD-E07D-BC48-A9BA-98AFB22CE04C}" type="datetimeFigureOut">
              <a:rPr lang="en-US" altLang="en-US"/>
              <a:pPr/>
              <a:t>11/19/19</a:t>
            </a:fld>
            <a:endParaRPr lang="en-US" altLang="en-US"/>
          </a:p>
        </p:txBody>
      </p:sp>
      <p:sp>
        <p:nvSpPr>
          <p:cNvPr id="4" name="Slide Image Placeholder 3">
            <a:extLst>
              <a:ext uri="{FF2B5EF4-FFF2-40B4-BE49-F238E27FC236}">
                <a16:creationId xmlns:a16="http://schemas.microsoft.com/office/drawing/2014/main" id="{CF407C6A-63BE-9244-8967-4321A8F20F3E}"/>
              </a:ext>
            </a:extLst>
          </p:cNvPr>
          <p:cNvSpPr>
            <a:spLocks noGrp="1" noRot="1" noChangeAspect="1"/>
          </p:cNvSpPr>
          <p:nvPr>
            <p:ph type="sldImg" idx="2"/>
          </p:nvPr>
        </p:nvSpPr>
        <p:spPr>
          <a:xfrm>
            <a:off x="-571500" y="685800"/>
            <a:ext cx="8001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64F7749-2900-014E-A27C-8B626F5ADE4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002E41A-625E-B441-A49C-398483ED85D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7C6A3F6F-B524-634F-A415-FED9DF6A95D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53F7370-C39F-D045-A8F3-C7481061DCB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D2738CE4-1DE0-5B4A-AE20-CF3C2FBC90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4D422B00-8FC0-0148-A25F-D8F2A351D5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3" name="Slide Number Placeholder 3">
            <a:extLst>
              <a:ext uri="{FF2B5EF4-FFF2-40B4-BE49-F238E27FC236}">
                <a16:creationId xmlns:a16="http://schemas.microsoft.com/office/drawing/2014/main" id="{C4F9CCB0-4B9C-1541-9181-9B09C18ABA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panose="020B0604020202020204" pitchFamily="34" charset="0"/>
                <a:ea typeface="MS PGothic" panose="020B0600070205080204" pitchFamily="34" charset="-128"/>
              </a:defRPr>
            </a:lvl1pPr>
            <a:lvl2pPr marL="742950" indent="-285750">
              <a:defRPr sz="5400">
                <a:solidFill>
                  <a:schemeClr val="tx1"/>
                </a:solidFill>
                <a:latin typeface="Arial" panose="020B0604020202020204" pitchFamily="34" charset="0"/>
                <a:ea typeface="MS PGothic" panose="020B0600070205080204" pitchFamily="34" charset="-128"/>
              </a:defRPr>
            </a:lvl2pPr>
            <a:lvl3pPr marL="1143000" indent="-228600">
              <a:defRPr sz="5400">
                <a:solidFill>
                  <a:schemeClr val="tx1"/>
                </a:solidFill>
                <a:latin typeface="Arial" panose="020B0604020202020204" pitchFamily="34" charset="0"/>
                <a:ea typeface="MS PGothic" panose="020B0600070205080204" pitchFamily="34" charset="-128"/>
              </a:defRPr>
            </a:lvl3pPr>
            <a:lvl4pPr marL="1600200" indent="-228600">
              <a:defRPr sz="5400">
                <a:solidFill>
                  <a:schemeClr val="tx1"/>
                </a:solidFill>
                <a:latin typeface="Arial" panose="020B0604020202020204" pitchFamily="34" charset="0"/>
                <a:ea typeface="MS PGothic" panose="020B0600070205080204" pitchFamily="34" charset="-128"/>
              </a:defRPr>
            </a:lvl4pPr>
            <a:lvl5pPr marL="2057400" indent="-228600">
              <a:defRPr sz="5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fld id="{385452E8-DF7A-B44A-A92C-5F4E705D336E}" type="slidenum">
              <a:rPr lang="en-US" altLang="en-US" sz="1200"/>
              <a:pPr/>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113352"/>
            <a:ext cx="32644080" cy="35274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5760720" y="9326577"/>
            <a:ext cx="26883360" cy="4206875"/>
          </a:xfrm>
          <a:prstGeom prst="rect">
            <a:avLst/>
          </a:prstGeom>
        </p:spPr>
        <p:txBody>
          <a:bodyPr/>
          <a:lstStyle>
            <a:lvl1pPr marL="0" indent="0" algn="ctr">
              <a:buNone/>
              <a:defRPr/>
            </a:lvl1pPr>
            <a:lvl2pPr marL="502920" indent="0" algn="ctr">
              <a:buNone/>
              <a:defRPr/>
            </a:lvl2pPr>
            <a:lvl3pPr marL="1005840" indent="0" algn="ctr">
              <a:buNone/>
              <a:defRPr/>
            </a:lvl3pPr>
            <a:lvl4pPr marL="1508760" indent="0" algn="ctr">
              <a:buNone/>
              <a:defRPr/>
            </a:lvl4pPr>
            <a:lvl5pPr marL="2011680" indent="0" algn="ctr">
              <a:buNone/>
              <a:defRPr/>
            </a:lvl5pPr>
            <a:lvl6pPr marL="2514600" indent="0" algn="ctr">
              <a:buNone/>
              <a:defRPr/>
            </a:lvl6pPr>
            <a:lvl7pPr marL="3017520" indent="0" algn="ctr">
              <a:buNone/>
              <a:defRPr/>
            </a:lvl7pPr>
            <a:lvl8pPr marL="3520440" indent="0" algn="ctr">
              <a:buNone/>
              <a:defRPr/>
            </a:lvl8pPr>
            <a:lvl9pPr marL="402336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691CFA5-2DAA-A041-AE41-7CEA1220018A}"/>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5">
            <a:extLst>
              <a:ext uri="{FF2B5EF4-FFF2-40B4-BE49-F238E27FC236}">
                <a16:creationId xmlns:a16="http://schemas.microsoft.com/office/drawing/2014/main" id="{E66A8534-AFEE-B54B-B570-E002733F88A0}"/>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Rectangle 6">
            <a:extLst>
              <a:ext uri="{FF2B5EF4-FFF2-40B4-BE49-F238E27FC236}">
                <a16:creationId xmlns:a16="http://schemas.microsoft.com/office/drawing/2014/main" id="{AEFA945F-5A71-5B4E-95B8-26629C13A66E}"/>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D80F49DF-14C8-6447-A81B-877F6ED34218}" type="slidenum">
              <a:rPr lang="en-US" altLang="en-US"/>
              <a:pPr/>
              <a:t>‹#›</a:t>
            </a:fld>
            <a:endParaRPr lang="en-US" altLang="en-US"/>
          </a:p>
        </p:txBody>
      </p:sp>
    </p:spTree>
    <p:extLst>
      <p:ext uri="{BB962C8B-B14F-4D97-AF65-F5344CB8AC3E}">
        <p14:creationId xmlns:p14="http://schemas.microsoft.com/office/powerpoint/2010/main" val="3073992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920884" y="658525"/>
            <a:ext cx="34563051" cy="27432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920884" y="3839446"/>
            <a:ext cx="34563051" cy="1086499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C38B8E-8F68-C84F-9AEA-C0FF883A92B9}"/>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5">
            <a:extLst>
              <a:ext uri="{FF2B5EF4-FFF2-40B4-BE49-F238E27FC236}">
                <a16:creationId xmlns:a16="http://schemas.microsoft.com/office/drawing/2014/main" id="{705DC21F-9AB2-714F-8A29-69C37EC52272}"/>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Rectangle 6">
            <a:extLst>
              <a:ext uri="{FF2B5EF4-FFF2-40B4-BE49-F238E27FC236}">
                <a16:creationId xmlns:a16="http://schemas.microsoft.com/office/drawing/2014/main" id="{5F86186F-E33D-1146-89CA-BA97E1EEF80C}"/>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A9CD63AD-4413-CB41-8392-32F670ADC8B5}" type="slidenum">
              <a:rPr lang="en-US" altLang="en-US"/>
              <a:pPr/>
              <a:t>‹#›</a:t>
            </a:fld>
            <a:endParaRPr lang="en-US" altLang="en-US"/>
          </a:p>
        </p:txBody>
      </p:sp>
    </p:spTree>
    <p:extLst>
      <p:ext uri="{BB962C8B-B14F-4D97-AF65-F5344CB8AC3E}">
        <p14:creationId xmlns:p14="http://schemas.microsoft.com/office/powerpoint/2010/main" val="866357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480" y="658822"/>
            <a:ext cx="8641080" cy="140446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920240" y="658822"/>
            <a:ext cx="25709880" cy="140446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DC02786-38E7-2441-B22A-87EC354AD4B0}"/>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5">
            <a:extLst>
              <a:ext uri="{FF2B5EF4-FFF2-40B4-BE49-F238E27FC236}">
                <a16:creationId xmlns:a16="http://schemas.microsoft.com/office/drawing/2014/main" id="{AE51ADA4-715D-D845-838A-17FA600AC0FA}"/>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Rectangle 6">
            <a:extLst>
              <a:ext uri="{FF2B5EF4-FFF2-40B4-BE49-F238E27FC236}">
                <a16:creationId xmlns:a16="http://schemas.microsoft.com/office/drawing/2014/main" id="{1A76BEE9-8F35-BF4B-B071-1387A7701036}"/>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EAE0D46A-C0C6-E340-8BAF-5FE5DA734682}" type="slidenum">
              <a:rPr lang="en-US" altLang="en-US"/>
              <a:pPr/>
              <a:t>‹#›</a:t>
            </a:fld>
            <a:endParaRPr lang="en-US" altLang="en-US"/>
          </a:p>
        </p:txBody>
      </p:sp>
    </p:spTree>
    <p:extLst>
      <p:ext uri="{BB962C8B-B14F-4D97-AF65-F5344CB8AC3E}">
        <p14:creationId xmlns:p14="http://schemas.microsoft.com/office/powerpoint/2010/main" val="229092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884" y="658525"/>
            <a:ext cx="34563051" cy="27432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920884" y="3839446"/>
            <a:ext cx="34563051" cy="1086499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AE4B08-17E0-8B41-B80D-D25DBBEDCEC0}"/>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5">
            <a:extLst>
              <a:ext uri="{FF2B5EF4-FFF2-40B4-BE49-F238E27FC236}">
                <a16:creationId xmlns:a16="http://schemas.microsoft.com/office/drawing/2014/main" id="{FF554036-C8E2-E945-8BA6-22985FD0E6C6}"/>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Rectangle 6">
            <a:extLst>
              <a:ext uri="{FF2B5EF4-FFF2-40B4-BE49-F238E27FC236}">
                <a16:creationId xmlns:a16="http://schemas.microsoft.com/office/drawing/2014/main" id="{F8B398A2-194E-374B-B409-9B3BB27BA5BF}"/>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D3F43AC7-5D86-A943-B8ED-33A745E49DAD}" type="slidenum">
              <a:rPr lang="en-US" altLang="en-US"/>
              <a:pPr/>
              <a:t>‹#›</a:t>
            </a:fld>
            <a:endParaRPr lang="en-US" altLang="en-US"/>
          </a:p>
        </p:txBody>
      </p:sp>
    </p:spTree>
    <p:extLst>
      <p:ext uri="{BB962C8B-B14F-4D97-AF65-F5344CB8AC3E}">
        <p14:creationId xmlns:p14="http://schemas.microsoft.com/office/powerpoint/2010/main" val="414006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10575933"/>
            <a:ext cx="32644080" cy="3270251"/>
          </a:xfrm>
          <a:prstGeom prst="rect">
            <a:avLst/>
          </a:prstGeo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3033715" y="6975483"/>
            <a:ext cx="32644080" cy="3600450"/>
          </a:xfrm>
          <a:prstGeom prst="rect">
            <a:avLst/>
          </a:prstGeom>
        </p:spPr>
        <p:txBody>
          <a:bodyPr anchor="b"/>
          <a:lstStyle>
            <a:lvl1pPr marL="0" indent="0">
              <a:buNone/>
              <a:defRPr sz="2200"/>
            </a:lvl1pPr>
            <a:lvl2pPr marL="502920" indent="0">
              <a:buNone/>
              <a:defRPr sz="2000"/>
            </a:lvl2pPr>
            <a:lvl3pPr marL="1005840" indent="0">
              <a:buNone/>
              <a:defRPr sz="1800"/>
            </a:lvl3pPr>
            <a:lvl4pPr marL="1508760" indent="0">
              <a:buNone/>
              <a:defRPr sz="1500"/>
            </a:lvl4pPr>
            <a:lvl5pPr marL="2011680" indent="0">
              <a:buNone/>
              <a:defRPr sz="1500"/>
            </a:lvl5pPr>
            <a:lvl6pPr marL="2514600" indent="0">
              <a:buNone/>
              <a:defRPr sz="1500"/>
            </a:lvl6pPr>
            <a:lvl7pPr marL="3017520" indent="0">
              <a:buNone/>
              <a:defRPr sz="1500"/>
            </a:lvl7pPr>
            <a:lvl8pPr marL="3520440" indent="0">
              <a:buNone/>
              <a:defRPr sz="1500"/>
            </a:lvl8pPr>
            <a:lvl9pPr marL="4023360" indent="0">
              <a:buNone/>
              <a:defRPr sz="1500"/>
            </a:lvl9pPr>
          </a:lstStyle>
          <a:p>
            <a:pPr lvl="0"/>
            <a:r>
              <a:rPr lang="en-US"/>
              <a:t>Click to edit Master text styles</a:t>
            </a:r>
          </a:p>
        </p:txBody>
      </p:sp>
      <p:sp>
        <p:nvSpPr>
          <p:cNvPr id="4" name="Rectangle 4">
            <a:extLst>
              <a:ext uri="{FF2B5EF4-FFF2-40B4-BE49-F238E27FC236}">
                <a16:creationId xmlns:a16="http://schemas.microsoft.com/office/drawing/2014/main" id="{6B31C908-AC06-0042-B8E6-8B1030E41CEE}"/>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5">
            <a:extLst>
              <a:ext uri="{FF2B5EF4-FFF2-40B4-BE49-F238E27FC236}">
                <a16:creationId xmlns:a16="http://schemas.microsoft.com/office/drawing/2014/main" id="{F93EFEF2-0387-8543-85BC-B7CA164D5058}"/>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Rectangle 6">
            <a:extLst>
              <a:ext uri="{FF2B5EF4-FFF2-40B4-BE49-F238E27FC236}">
                <a16:creationId xmlns:a16="http://schemas.microsoft.com/office/drawing/2014/main" id="{D8D72497-D385-3549-AAF0-43E8B0A33424}"/>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EDBD786E-73D2-E942-AAE6-2F7740846252}" type="slidenum">
              <a:rPr lang="en-US" altLang="en-US"/>
              <a:pPr/>
              <a:t>‹#›</a:t>
            </a:fld>
            <a:endParaRPr lang="en-US" altLang="en-US"/>
          </a:p>
        </p:txBody>
      </p:sp>
    </p:spTree>
    <p:extLst>
      <p:ext uri="{BB962C8B-B14F-4D97-AF65-F5344CB8AC3E}">
        <p14:creationId xmlns:p14="http://schemas.microsoft.com/office/powerpoint/2010/main" val="5845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884" y="658525"/>
            <a:ext cx="34563051" cy="27432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920240" y="3840170"/>
            <a:ext cx="17175480" cy="10863263"/>
          </a:xfrm>
          <a:prstGeom prst="rect">
            <a:avLst/>
          </a:prstGeo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309080" y="3840170"/>
            <a:ext cx="17175480" cy="10863263"/>
          </a:xfrm>
          <a:prstGeom prst="rect">
            <a:avLst/>
          </a:prstGeo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85E236-3F1E-1044-B114-696B22713CC0}"/>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2DC50FEB-CB35-CB4C-879B-4EDFE55F5951}"/>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53CBA16E-4B78-5B4B-A143-46F2894CE98F}"/>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EE6BE22A-1AB0-9049-83C2-4961A92CAEA9}" type="slidenum">
              <a:rPr lang="en-US" altLang="en-US"/>
              <a:pPr/>
              <a:t>‹#›</a:t>
            </a:fld>
            <a:endParaRPr lang="en-US" altLang="en-US"/>
          </a:p>
        </p:txBody>
      </p:sp>
    </p:spTree>
    <p:extLst>
      <p:ext uri="{BB962C8B-B14F-4D97-AF65-F5344CB8AC3E}">
        <p14:creationId xmlns:p14="http://schemas.microsoft.com/office/powerpoint/2010/main" val="176462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884" y="658525"/>
            <a:ext cx="34563051" cy="27432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56" y="3684587"/>
            <a:ext cx="16968790" cy="1535112"/>
          </a:xfrm>
          <a:prstGeom prst="rect">
            <a:avLst/>
          </a:prstGeom>
        </p:spPr>
        <p:txBody>
          <a:bodyPr anchor="b"/>
          <a:lstStyle>
            <a:lvl1pPr marL="0" indent="0">
              <a:buNone/>
              <a:defRPr sz="2600" b="1"/>
            </a:lvl1pPr>
            <a:lvl2pPr marL="502920" indent="0">
              <a:buNone/>
              <a:defRPr sz="2200" b="1"/>
            </a:lvl2pPr>
            <a:lvl3pPr marL="1005840" indent="0">
              <a:buNone/>
              <a:defRPr sz="2000" b="1"/>
            </a:lvl3pPr>
            <a:lvl4pPr marL="1508760" indent="0">
              <a:buNone/>
              <a:defRPr sz="1800" b="1"/>
            </a:lvl4pPr>
            <a:lvl5pPr marL="2011680" indent="0">
              <a:buNone/>
              <a:defRPr sz="1800" b="1"/>
            </a:lvl5pPr>
            <a:lvl6pPr marL="2514600" indent="0">
              <a:buNone/>
              <a:defRPr sz="1800" b="1"/>
            </a:lvl6pPr>
            <a:lvl7pPr marL="3017520" indent="0">
              <a:buNone/>
              <a:defRPr sz="1800" b="1"/>
            </a:lvl7pPr>
            <a:lvl8pPr marL="3520440" indent="0">
              <a:buNone/>
              <a:defRPr sz="1800" b="1"/>
            </a:lvl8pPr>
            <a:lvl9pPr marL="4023360" indent="0">
              <a:buNone/>
              <a:defRPr sz="1800" b="1"/>
            </a:lvl9pPr>
          </a:lstStyle>
          <a:p>
            <a:pPr lvl="0"/>
            <a:r>
              <a:rPr lang="en-US"/>
              <a:t>Click to edit Master text styles</a:t>
            </a:r>
          </a:p>
        </p:txBody>
      </p:sp>
      <p:sp>
        <p:nvSpPr>
          <p:cNvPr id="4" name="Content Placeholder 3"/>
          <p:cNvSpPr>
            <a:spLocks noGrp="1"/>
          </p:cNvSpPr>
          <p:nvPr>
            <p:ph sz="half" idx="2"/>
          </p:nvPr>
        </p:nvSpPr>
        <p:spPr>
          <a:xfrm>
            <a:off x="1920256" y="5219706"/>
            <a:ext cx="16968790" cy="9483726"/>
          </a:xfrm>
          <a:prstGeom prst="rect">
            <a:avLst/>
          </a:prstGeo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10" y="3684587"/>
            <a:ext cx="16975456" cy="1535112"/>
          </a:xfrm>
          <a:prstGeom prst="rect">
            <a:avLst/>
          </a:prstGeom>
        </p:spPr>
        <p:txBody>
          <a:bodyPr anchor="b"/>
          <a:lstStyle>
            <a:lvl1pPr marL="0" indent="0">
              <a:buNone/>
              <a:defRPr sz="2600" b="1"/>
            </a:lvl1pPr>
            <a:lvl2pPr marL="502920" indent="0">
              <a:buNone/>
              <a:defRPr sz="2200" b="1"/>
            </a:lvl2pPr>
            <a:lvl3pPr marL="1005840" indent="0">
              <a:buNone/>
              <a:defRPr sz="2000" b="1"/>
            </a:lvl3pPr>
            <a:lvl4pPr marL="1508760" indent="0">
              <a:buNone/>
              <a:defRPr sz="1800" b="1"/>
            </a:lvl4pPr>
            <a:lvl5pPr marL="2011680" indent="0">
              <a:buNone/>
              <a:defRPr sz="1800" b="1"/>
            </a:lvl5pPr>
            <a:lvl6pPr marL="2514600" indent="0">
              <a:buNone/>
              <a:defRPr sz="1800" b="1"/>
            </a:lvl6pPr>
            <a:lvl7pPr marL="3017520" indent="0">
              <a:buNone/>
              <a:defRPr sz="1800" b="1"/>
            </a:lvl7pPr>
            <a:lvl8pPr marL="3520440" indent="0">
              <a:buNone/>
              <a:defRPr sz="1800" b="1"/>
            </a:lvl8pPr>
            <a:lvl9pPr marL="402336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19509110" y="5219706"/>
            <a:ext cx="16975456" cy="9483726"/>
          </a:xfrm>
          <a:prstGeom prst="rect">
            <a:avLst/>
          </a:prstGeo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6C6E6ED-6A43-8045-8653-EE9E075D9D7E}"/>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8" name="Rectangle 5">
            <a:extLst>
              <a:ext uri="{FF2B5EF4-FFF2-40B4-BE49-F238E27FC236}">
                <a16:creationId xmlns:a16="http://schemas.microsoft.com/office/drawing/2014/main" id="{0FE0A20C-062A-4641-98F4-9E8E57ACC0AD}"/>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9" name="Rectangle 6">
            <a:extLst>
              <a:ext uri="{FF2B5EF4-FFF2-40B4-BE49-F238E27FC236}">
                <a16:creationId xmlns:a16="http://schemas.microsoft.com/office/drawing/2014/main" id="{B1FDF66E-C4AE-A74F-B8F1-7D2D1B2B6750}"/>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DEE871C5-8FBC-A341-A370-BB70295E961B}" type="slidenum">
              <a:rPr lang="en-US" altLang="en-US"/>
              <a:pPr/>
              <a:t>‹#›</a:t>
            </a:fld>
            <a:endParaRPr lang="en-US" altLang="en-US"/>
          </a:p>
        </p:txBody>
      </p:sp>
    </p:spTree>
    <p:extLst>
      <p:ext uri="{BB962C8B-B14F-4D97-AF65-F5344CB8AC3E}">
        <p14:creationId xmlns:p14="http://schemas.microsoft.com/office/powerpoint/2010/main" val="358242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884" y="658525"/>
            <a:ext cx="34563051" cy="2743200"/>
          </a:xfrm>
          <a:prstGeom prst="rect">
            <a:avLst/>
          </a:prstGeom>
        </p:spPr>
        <p:txBody>
          <a:bodyPr/>
          <a:lstStyle/>
          <a:p>
            <a:r>
              <a:rPr lang="en-US"/>
              <a:t>Click to edit Master title style</a:t>
            </a:r>
          </a:p>
        </p:txBody>
      </p:sp>
      <p:sp>
        <p:nvSpPr>
          <p:cNvPr id="3" name="Rectangle 4">
            <a:extLst>
              <a:ext uri="{FF2B5EF4-FFF2-40B4-BE49-F238E27FC236}">
                <a16:creationId xmlns:a16="http://schemas.microsoft.com/office/drawing/2014/main" id="{1FE0F0E3-1C87-BD4A-BE44-45E578B1C8AD}"/>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4" name="Rectangle 5">
            <a:extLst>
              <a:ext uri="{FF2B5EF4-FFF2-40B4-BE49-F238E27FC236}">
                <a16:creationId xmlns:a16="http://schemas.microsoft.com/office/drawing/2014/main" id="{4C07BA6E-6D0D-0545-B302-31AFCD2E81C8}"/>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5" name="Rectangle 6">
            <a:extLst>
              <a:ext uri="{FF2B5EF4-FFF2-40B4-BE49-F238E27FC236}">
                <a16:creationId xmlns:a16="http://schemas.microsoft.com/office/drawing/2014/main" id="{C972C59B-D6F1-A049-AF4F-F27CCECC5279}"/>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39592558-CFAE-BA4B-8D0E-2F260027B7B8}" type="slidenum">
              <a:rPr lang="en-US" altLang="en-US"/>
              <a:pPr/>
              <a:t>‹#›</a:t>
            </a:fld>
            <a:endParaRPr lang="en-US" altLang="en-US"/>
          </a:p>
        </p:txBody>
      </p:sp>
    </p:spTree>
    <p:extLst>
      <p:ext uri="{BB962C8B-B14F-4D97-AF65-F5344CB8AC3E}">
        <p14:creationId xmlns:p14="http://schemas.microsoft.com/office/powerpoint/2010/main" val="25074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82C8518-B041-CD4A-82FB-6B2BA3B7E632}"/>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3" name="Rectangle 5">
            <a:extLst>
              <a:ext uri="{FF2B5EF4-FFF2-40B4-BE49-F238E27FC236}">
                <a16:creationId xmlns:a16="http://schemas.microsoft.com/office/drawing/2014/main" id="{59548B87-8557-5E4C-9555-BAC9DB936224}"/>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4" name="Rectangle 6">
            <a:extLst>
              <a:ext uri="{FF2B5EF4-FFF2-40B4-BE49-F238E27FC236}">
                <a16:creationId xmlns:a16="http://schemas.microsoft.com/office/drawing/2014/main" id="{33D4CFD3-C64F-C749-A3B7-A1264ABD56A5}"/>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EAB2399A-EF3D-2943-BA00-E4F041F347A0}" type="slidenum">
              <a:rPr lang="en-US" altLang="en-US"/>
              <a:pPr/>
              <a:t>‹#›</a:t>
            </a:fld>
            <a:endParaRPr lang="en-US" altLang="en-US"/>
          </a:p>
        </p:txBody>
      </p:sp>
    </p:spTree>
    <p:extLst>
      <p:ext uri="{BB962C8B-B14F-4D97-AF65-F5344CB8AC3E}">
        <p14:creationId xmlns:p14="http://schemas.microsoft.com/office/powerpoint/2010/main" val="4028500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57" y="655644"/>
            <a:ext cx="12634915" cy="2789238"/>
          </a:xfrm>
          <a:prstGeom prst="rect">
            <a:avLst/>
          </a:prstGeo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15015218" y="655646"/>
            <a:ext cx="21469350" cy="14047788"/>
          </a:xfrm>
          <a:prstGeom prst="rect">
            <a:avLst/>
          </a:prstGeo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57" y="3444884"/>
            <a:ext cx="12634915" cy="11258550"/>
          </a:xfrm>
          <a:prstGeom prst="rect">
            <a:avLst/>
          </a:prstGeom>
        </p:spPr>
        <p:txBody>
          <a:bodyPr/>
          <a:lstStyle>
            <a:lvl1pPr marL="0" indent="0">
              <a:buNone/>
              <a:defRPr sz="1500"/>
            </a:lvl1pPr>
            <a:lvl2pPr marL="502920" indent="0">
              <a:buNone/>
              <a:defRPr sz="1300"/>
            </a:lvl2pPr>
            <a:lvl3pPr marL="1005840" indent="0">
              <a:buNone/>
              <a:defRPr sz="1100"/>
            </a:lvl3pPr>
            <a:lvl4pPr marL="1508760" indent="0">
              <a:buNone/>
              <a:defRPr sz="1000"/>
            </a:lvl4pPr>
            <a:lvl5pPr marL="2011680" indent="0">
              <a:buNone/>
              <a:defRPr sz="1000"/>
            </a:lvl5pPr>
            <a:lvl6pPr marL="2514600" indent="0">
              <a:buNone/>
              <a:defRPr sz="1000"/>
            </a:lvl6pPr>
            <a:lvl7pPr marL="3017520" indent="0">
              <a:buNone/>
              <a:defRPr sz="1000"/>
            </a:lvl7pPr>
            <a:lvl8pPr marL="3520440" indent="0">
              <a:buNone/>
              <a:defRPr sz="1000"/>
            </a:lvl8pPr>
            <a:lvl9pPr marL="402336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CC464-B9FF-0A49-A1EA-DFD9D1DB8324}"/>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6C1F8CBF-FB4B-814F-BF02-887F19471C4C}"/>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A39B8CA3-0E8F-E848-B10B-19A422D7521B}"/>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F57FAF-4E2B-8543-AE6E-967AEE5312AA}" type="slidenum">
              <a:rPr lang="en-US" altLang="en-US"/>
              <a:pPr/>
              <a:t>‹#›</a:t>
            </a:fld>
            <a:endParaRPr lang="en-US" altLang="en-US"/>
          </a:p>
        </p:txBody>
      </p:sp>
    </p:spTree>
    <p:extLst>
      <p:ext uri="{BB962C8B-B14F-4D97-AF65-F5344CB8AC3E}">
        <p14:creationId xmlns:p14="http://schemas.microsoft.com/office/powerpoint/2010/main" val="135495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11522085"/>
            <a:ext cx="23042880" cy="1358899"/>
          </a:xfrm>
          <a:prstGeom prst="rect">
            <a:avLst/>
          </a:prstGeo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7527610" y="1470034"/>
            <a:ext cx="23042880" cy="9875839"/>
          </a:xfrm>
          <a:prstGeom prst="rect">
            <a:avLst/>
          </a:prstGeom>
        </p:spPr>
        <p:txBody>
          <a:bodyPr/>
          <a:lstStyle>
            <a:lvl1pPr marL="0" indent="0">
              <a:buNone/>
              <a:defRPr sz="3500"/>
            </a:lvl1pPr>
            <a:lvl2pPr marL="502920" indent="0">
              <a:buNone/>
              <a:defRPr sz="3100"/>
            </a:lvl2pPr>
            <a:lvl3pPr marL="1005840" indent="0">
              <a:buNone/>
              <a:defRPr sz="260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7527610" y="12880984"/>
            <a:ext cx="23042880" cy="1931989"/>
          </a:xfrm>
          <a:prstGeom prst="rect">
            <a:avLst/>
          </a:prstGeom>
        </p:spPr>
        <p:txBody>
          <a:bodyPr/>
          <a:lstStyle>
            <a:lvl1pPr marL="0" indent="0">
              <a:buNone/>
              <a:defRPr sz="1500"/>
            </a:lvl1pPr>
            <a:lvl2pPr marL="502920" indent="0">
              <a:buNone/>
              <a:defRPr sz="1300"/>
            </a:lvl2pPr>
            <a:lvl3pPr marL="1005840" indent="0">
              <a:buNone/>
              <a:defRPr sz="1100"/>
            </a:lvl3pPr>
            <a:lvl4pPr marL="1508760" indent="0">
              <a:buNone/>
              <a:defRPr sz="1000"/>
            </a:lvl4pPr>
            <a:lvl5pPr marL="2011680" indent="0">
              <a:buNone/>
              <a:defRPr sz="1000"/>
            </a:lvl5pPr>
            <a:lvl6pPr marL="2514600" indent="0">
              <a:buNone/>
              <a:defRPr sz="1000"/>
            </a:lvl6pPr>
            <a:lvl7pPr marL="3017520" indent="0">
              <a:buNone/>
              <a:defRPr sz="1000"/>
            </a:lvl7pPr>
            <a:lvl8pPr marL="3520440" indent="0">
              <a:buNone/>
              <a:defRPr sz="1000"/>
            </a:lvl8pPr>
            <a:lvl9pPr marL="402336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18A2C-BC33-C746-9682-A354F5E80E23}"/>
              </a:ext>
            </a:extLst>
          </p:cNvPr>
          <p:cNvSpPr>
            <a:spLocks noGrp="1" noChangeArrowheads="1"/>
          </p:cNvSpPr>
          <p:nvPr>
            <p:ph type="dt" sz="half" idx="10"/>
          </p:nvPr>
        </p:nvSpPr>
        <p:spPr>
          <a:xfrm>
            <a:off x="1920875" y="14990763"/>
            <a:ext cx="89598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71CB6E42-2229-EA41-AAFF-9041B7CC3909}"/>
              </a:ext>
            </a:extLst>
          </p:cNvPr>
          <p:cNvSpPr>
            <a:spLocks noGrp="1" noChangeArrowheads="1"/>
          </p:cNvSpPr>
          <p:nvPr>
            <p:ph type="ftr" sz="quarter" idx="11"/>
          </p:nvPr>
        </p:nvSpPr>
        <p:spPr>
          <a:xfrm>
            <a:off x="13122275" y="14990763"/>
            <a:ext cx="12160250" cy="1143000"/>
          </a:xfrm>
          <a:prstGeom prst="rect">
            <a:avLst/>
          </a:prstGeom>
        </p:spPr>
        <p:txBody>
          <a:bodyPr/>
          <a:lstStyle>
            <a:lvl1pPr>
              <a:defRPr>
                <a:latin typeface="Arial" charset="0"/>
                <a:ea typeface="ＭＳ Ｐゴシック"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DAE98C56-E5BF-7640-9B51-B40ED0FD6593}"/>
              </a:ext>
            </a:extLst>
          </p:cNvPr>
          <p:cNvSpPr>
            <a:spLocks noGrp="1" noChangeArrowheads="1"/>
          </p:cNvSpPr>
          <p:nvPr>
            <p:ph type="sldNum" sz="quarter" idx="12"/>
          </p:nvPr>
        </p:nvSpPr>
        <p:spPr>
          <a:xfrm>
            <a:off x="27524075" y="14990763"/>
            <a:ext cx="8959850" cy="1143000"/>
          </a:xfrm>
          <a:prstGeom prst="rect">
            <a:avLst/>
          </a:prstGeom>
        </p:spPr>
        <p:txBody>
          <a:bodyPr vert="horz" wrap="square" lIns="91440" tIns="45720" rIns="91440" bIns="45720" numCol="1" anchor="t" anchorCtr="0" compatLnSpc="1">
            <a:prstTxWarp prst="textNoShape">
              <a:avLst/>
            </a:prstTxWarp>
          </a:bodyPr>
          <a:lstStyle>
            <a:lvl1pPr>
              <a:defRPr/>
            </a:lvl1pPr>
          </a:lstStyle>
          <a:p>
            <a:fld id="{DBC32E4C-7FD3-C847-80F7-EB7531BD0397}" type="slidenum">
              <a:rPr lang="en-US" altLang="en-US"/>
              <a:pPr/>
              <a:t>‹#›</a:t>
            </a:fld>
            <a:endParaRPr lang="en-US" altLang="en-US"/>
          </a:p>
        </p:txBody>
      </p:sp>
    </p:spTree>
    <p:extLst>
      <p:ext uri="{BB962C8B-B14F-4D97-AF65-F5344CB8AC3E}">
        <p14:creationId xmlns:p14="http://schemas.microsoft.com/office/powerpoint/2010/main" val="1976795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30000">
              <a:srgbClr val="FFD5D5"/>
            </a:gs>
            <a:gs pos="39000">
              <a:srgbClr val="FFECC9"/>
            </a:gs>
            <a:gs pos="50000">
              <a:srgbClr val="FFFFD5"/>
            </a:gs>
            <a:gs pos="60001">
              <a:srgbClr val="FFECC9"/>
            </a:gs>
            <a:gs pos="70000">
              <a:srgbClr val="FFD5D5"/>
            </a:gs>
            <a:gs pos="100000">
              <a:srgbClr val="FFFFFF"/>
            </a:gs>
          </a:gsLst>
          <a:lin ang="5400000" scaled="1"/>
        </a:gra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55F6652-76A0-9C48-BA5F-A86236B6A1B6}"/>
              </a:ext>
            </a:extLst>
          </p:cNvPr>
          <p:cNvSpPr>
            <a:spLocks noChangeArrowheads="1"/>
          </p:cNvSpPr>
          <p:nvPr userDrawn="1"/>
        </p:nvSpPr>
        <p:spPr bwMode="auto">
          <a:xfrm>
            <a:off x="39176325" y="0"/>
            <a:ext cx="15362238" cy="16459200"/>
          </a:xfrm>
          <a:prstGeom prst="roundRect">
            <a:avLst>
              <a:gd name="adj" fmla="val 4046"/>
            </a:avLst>
          </a:prstGeom>
          <a:solidFill>
            <a:srgbClr val="003760"/>
          </a:solidFill>
          <a:ln w="9525" algn="ctr">
            <a:solidFill>
              <a:schemeClr val="tx1"/>
            </a:solidFill>
            <a:round/>
            <a:headEnd/>
            <a:tailEnd/>
          </a:ln>
        </p:spPr>
        <p:txBody>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4827"/>
          </a:p>
        </p:txBody>
      </p:sp>
      <p:sp>
        <p:nvSpPr>
          <p:cNvPr id="8" name="Rounded Rectangle 7">
            <a:extLst>
              <a:ext uri="{FF2B5EF4-FFF2-40B4-BE49-F238E27FC236}">
                <a16:creationId xmlns:a16="http://schemas.microsoft.com/office/drawing/2014/main" id="{4D3DFA0C-D5D4-B344-8E42-5BC9B56CA642}"/>
              </a:ext>
            </a:extLst>
          </p:cNvPr>
          <p:cNvSpPr>
            <a:spLocks noChangeArrowheads="1"/>
          </p:cNvSpPr>
          <p:nvPr userDrawn="1"/>
        </p:nvSpPr>
        <p:spPr bwMode="auto">
          <a:xfrm>
            <a:off x="39497000" y="138113"/>
            <a:ext cx="14720888" cy="1908175"/>
          </a:xfrm>
          <a:prstGeom prst="roundRect">
            <a:avLst>
              <a:gd name="adj" fmla="val 14458"/>
            </a:avLst>
          </a:prstGeom>
          <a:solidFill>
            <a:schemeClr val="bg1"/>
          </a:solidFill>
          <a:ln w="9525" algn="ctr">
            <a:solidFill>
              <a:srgbClr val="FF0000"/>
            </a:solidFill>
            <a:round/>
            <a:headEnd/>
            <a:tailEnd/>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00">
                <a:solidFill>
                  <a:srgbClr val="FF0000"/>
                </a:solidFill>
              </a:rPr>
              <a:t>Design Tips</a:t>
            </a:r>
          </a:p>
          <a:p>
            <a:pPr algn="ctr" eaLnBrk="1" hangingPunct="1">
              <a:defRPr/>
            </a:pPr>
            <a:r>
              <a:rPr lang="en-US" altLang="en-US" sz="2400">
                <a:solidFill>
                  <a:srgbClr val="FF0000"/>
                </a:solidFill>
              </a:rPr>
              <a:t>These sidebars are for tips and hints only.  They will not be visible in the completed poster.  Do NOT put content on these panels.</a:t>
            </a:r>
          </a:p>
        </p:txBody>
      </p:sp>
      <p:sp>
        <p:nvSpPr>
          <p:cNvPr id="9" name="Rounded Rectangle 8">
            <a:extLst>
              <a:ext uri="{FF2B5EF4-FFF2-40B4-BE49-F238E27FC236}">
                <a16:creationId xmlns:a16="http://schemas.microsoft.com/office/drawing/2014/main" id="{415842A4-DC9D-164D-A057-0141112515B0}"/>
              </a:ext>
            </a:extLst>
          </p:cNvPr>
          <p:cNvSpPr>
            <a:spLocks noChangeArrowheads="1"/>
          </p:cNvSpPr>
          <p:nvPr userDrawn="1"/>
        </p:nvSpPr>
        <p:spPr bwMode="auto">
          <a:xfrm>
            <a:off x="-15973425" y="0"/>
            <a:ext cx="15362237" cy="16459200"/>
          </a:xfrm>
          <a:prstGeom prst="roundRect">
            <a:avLst>
              <a:gd name="adj" fmla="val 4046"/>
            </a:avLst>
          </a:prstGeom>
          <a:solidFill>
            <a:srgbClr val="003760"/>
          </a:solidFill>
          <a:ln w="9525" algn="ctr">
            <a:solidFill>
              <a:schemeClr val="tx1"/>
            </a:solidFill>
            <a:round/>
            <a:headEnd/>
            <a:tailEnd/>
          </a:ln>
        </p:spPr>
        <p:txBody>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4827"/>
          </a:p>
        </p:txBody>
      </p:sp>
      <p:sp>
        <p:nvSpPr>
          <p:cNvPr id="10" name="Text Box 49">
            <a:extLst>
              <a:ext uri="{FF2B5EF4-FFF2-40B4-BE49-F238E27FC236}">
                <a16:creationId xmlns:a16="http://schemas.microsoft.com/office/drawing/2014/main" id="{33F1F449-DA34-3448-9F32-699FEA27D61B}"/>
              </a:ext>
            </a:extLst>
          </p:cNvPr>
          <p:cNvSpPr txBox="1">
            <a:spLocks noChangeArrowheads="1"/>
          </p:cNvSpPr>
          <p:nvPr userDrawn="1"/>
        </p:nvSpPr>
        <p:spPr bwMode="auto">
          <a:xfrm>
            <a:off x="-15654338" y="3468688"/>
            <a:ext cx="14722475" cy="2600325"/>
          </a:xfrm>
          <a:prstGeom prst="rect">
            <a:avLst/>
          </a:prstGeom>
          <a:solidFill>
            <a:schemeClr val="bg1"/>
          </a:solidFill>
          <a:ln w="19050">
            <a:solidFill>
              <a:srgbClr val="FF0000"/>
            </a:solidFill>
            <a:miter lim="800000"/>
            <a:headEnd/>
            <a:tailEnd/>
          </a:ln>
        </p:spPr>
        <p:txBody>
          <a:bodyPr>
            <a:spAutoFit/>
          </a:bodyPr>
          <a:lstStyle>
            <a:lvl1pPr marL="342900" indent="-342900"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2800" b="1"/>
              <a:t>Design Tips:</a:t>
            </a:r>
          </a:p>
          <a:p>
            <a:pPr eaLnBrk="1" hangingPunct="1">
              <a:spcBef>
                <a:spcPct val="50000"/>
              </a:spcBef>
            </a:pPr>
            <a:r>
              <a:rPr lang="en-US" altLang="en-US" sz="1800" b="1"/>
              <a:t>You can change the color scheme of any text box or AutoShape panel. Right click on the one you want to change, then select the “Colors and Lines” tab.</a:t>
            </a:r>
          </a:p>
          <a:p>
            <a:pPr eaLnBrk="1" hangingPunct="1">
              <a:spcBef>
                <a:spcPct val="50000"/>
              </a:spcBef>
            </a:pPr>
            <a:r>
              <a:rPr lang="en-US" altLang="en-US" sz="1800" b="1"/>
              <a:t>Use a contrasting background/text combination for the main body of the poster.  Such as white text on a bold background color.  Keeping the design clean and uncluttered makes it easier for the attendee to take in the information quickly.  </a:t>
            </a:r>
          </a:p>
          <a:p>
            <a:pPr eaLnBrk="1" hangingPunct="1">
              <a:spcBef>
                <a:spcPct val="50000"/>
              </a:spcBef>
            </a:pPr>
            <a:r>
              <a:rPr lang="en-US" altLang="en-US" sz="1800" b="1"/>
              <a:t>Excel charts and tables should be copied in Excel and pasted into your poster. If you need to make changes, make them in Excel. Delete the version in the poster, then copy the revised Excel version and paste it into your poster.</a:t>
            </a:r>
          </a:p>
        </p:txBody>
      </p:sp>
      <p:sp>
        <p:nvSpPr>
          <p:cNvPr id="11" name="Text Box 49">
            <a:extLst>
              <a:ext uri="{FF2B5EF4-FFF2-40B4-BE49-F238E27FC236}">
                <a16:creationId xmlns:a16="http://schemas.microsoft.com/office/drawing/2014/main" id="{670838F1-E0EE-694B-95FF-6A7C19A4BB94}"/>
              </a:ext>
            </a:extLst>
          </p:cNvPr>
          <p:cNvSpPr txBox="1">
            <a:spLocks noChangeArrowheads="1"/>
          </p:cNvSpPr>
          <p:nvPr userDrawn="1"/>
        </p:nvSpPr>
        <p:spPr bwMode="auto">
          <a:xfrm>
            <a:off x="-15654338" y="8024813"/>
            <a:ext cx="14722475" cy="2322512"/>
          </a:xfrm>
          <a:prstGeom prst="rect">
            <a:avLst/>
          </a:prstGeom>
          <a:solidFill>
            <a:schemeClr val="bg1"/>
          </a:solidFill>
          <a:ln w="19050">
            <a:solidFill>
              <a:srgbClr val="FF0000"/>
            </a:solidFill>
            <a:miter lim="800000"/>
            <a:headEnd/>
            <a:tailEnd/>
          </a:ln>
        </p:spPr>
        <p:txBody>
          <a:bodyPr>
            <a:spAutoFit/>
          </a:bodyPr>
          <a:lstStyle>
            <a:lvl1pPr marL="342900" indent="-342900"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2800" b="1"/>
              <a:t>Design Tips:</a:t>
            </a:r>
          </a:p>
          <a:p>
            <a:pPr eaLnBrk="1" hangingPunct="1">
              <a:spcBef>
                <a:spcPct val="50000"/>
              </a:spcBef>
            </a:pPr>
            <a:r>
              <a:rPr lang="en-US" altLang="en-US" sz="1800" b="1"/>
              <a:t>This template uses a sans serif font (such as Arial) at 28 pt. for readability.  A minimum 54 pt. for main finding text, 32 pt. for section headers. Use as large a font size as possible for your text in this section so it can be read more easily. </a:t>
            </a:r>
          </a:p>
          <a:p>
            <a:pPr eaLnBrk="1" hangingPunct="1">
              <a:spcBef>
                <a:spcPct val="50000"/>
              </a:spcBef>
            </a:pPr>
            <a:r>
              <a:rPr lang="en-US" altLang="en-US" sz="1800" b="1"/>
              <a:t>Be brief and concise with your text.  Do not repeat the entire abstract or other text, instead just stick to the highlights. </a:t>
            </a:r>
          </a:p>
          <a:p>
            <a:pPr eaLnBrk="1" hangingPunct="1">
              <a:spcBef>
                <a:spcPct val="50000"/>
              </a:spcBef>
            </a:pPr>
            <a:r>
              <a:rPr lang="en-US" altLang="en-US" sz="1800" b="1"/>
              <a:t>In this section, try answering the question, “What do you want the attendee to remember from this poster?” Use that as a guide for what information to include.</a:t>
            </a:r>
          </a:p>
        </p:txBody>
      </p:sp>
      <p:sp>
        <p:nvSpPr>
          <p:cNvPr id="12" name="Rounded Rectangle 11">
            <a:extLst>
              <a:ext uri="{FF2B5EF4-FFF2-40B4-BE49-F238E27FC236}">
                <a16:creationId xmlns:a16="http://schemas.microsoft.com/office/drawing/2014/main" id="{7249FAFF-DAAE-3D48-980D-D8F69A88B21B}"/>
              </a:ext>
            </a:extLst>
          </p:cNvPr>
          <p:cNvSpPr>
            <a:spLocks noChangeArrowheads="1"/>
          </p:cNvSpPr>
          <p:nvPr userDrawn="1"/>
        </p:nvSpPr>
        <p:spPr bwMode="auto">
          <a:xfrm>
            <a:off x="-15654338" y="160338"/>
            <a:ext cx="14722475" cy="1906587"/>
          </a:xfrm>
          <a:prstGeom prst="roundRect">
            <a:avLst>
              <a:gd name="adj" fmla="val 14458"/>
            </a:avLst>
          </a:prstGeom>
          <a:solidFill>
            <a:schemeClr val="bg1"/>
          </a:solidFill>
          <a:ln w="9525" algn="ctr">
            <a:solidFill>
              <a:srgbClr val="FF0000"/>
            </a:solidFill>
            <a:round/>
            <a:headEnd/>
            <a:tailEnd/>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6000">
                <a:solidFill>
                  <a:srgbClr val="FF0000"/>
                </a:solidFill>
              </a:rPr>
              <a:t>Design Tips</a:t>
            </a:r>
          </a:p>
          <a:p>
            <a:pPr algn="ctr" eaLnBrk="1" hangingPunct="1">
              <a:defRPr/>
            </a:pPr>
            <a:r>
              <a:rPr lang="en-US" altLang="en-US" sz="2400">
                <a:solidFill>
                  <a:srgbClr val="FF0000"/>
                </a:solidFill>
              </a:rPr>
              <a:t>These sidebars are for tips and hints only.  They will not be visible in the completed poster.  Do NOT put content on these panels.</a:t>
            </a:r>
          </a:p>
        </p:txBody>
      </p:sp>
      <p:sp>
        <p:nvSpPr>
          <p:cNvPr id="13" name="Text Box 42">
            <a:extLst>
              <a:ext uri="{FF2B5EF4-FFF2-40B4-BE49-F238E27FC236}">
                <a16:creationId xmlns:a16="http://schemas.microsoft.com/office/drawing/2014/main" id="{1F62BEDB-59CF-C24F-97B9-5F432A01AC6B}"/>
              </a:ext>
            </a:extLst>
          </p:cNvPr>
          <p:cNvSpPr txBox="1">
            <a:spLocks noChangeArrowheads="1"/>
          </p:cNvSpPr>
          <p:nvPr userDrawn="1"/>
        </p:nvSpPr>
        <p:spPr bwMode="auto">
          <a:xfrm>
            <a:off x="39497000" y="3286125"/>
            <a:ext cx="14720888" cy="2862263"/>
          </a:xfrm>
          <a:prstGeom prst="rect">
            <a:avLst/>
          </a:prstGeom>
          <a:solidFill>
            <a:schemeClr val="bg1"/>
          </a:solidFill>
          <a:ln w="19050">
            <a:solidFill>
              <a:srgbClr val="FF0000"/>
            </a:solidFill>
            <a:miter lim="800000"/>
            <a:headEnd/>
            <a:tailEnd/>
          </a:ln>
        </p:spPr>
        <p:txBody>
          <a:bodyPr>
            <a:spAutoFit/>
          </a:bodyPr>
          <a:lstStyle>
            <a:lvl1pPr indent="-342900" defTabSz="2978150">
              <a:defRPr sz="5400">
                <a:solidFill>
                  <a:schemeClr val="tx1"/>
                </a:solidFill>
                <a:latin typeface="Arial" panose="020B0604020202020204" pitchFamily="34" charset="0"/>
                <a:ea typeface="MS PGothic" panose="020B0600070205080204" pitchFamily="34" charset="-128"/>
              </a:defRPr>
            </a:lvl1pPr>
            <a:lvl2pPr marL="30163" indent="-2730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b="1"/>
              <a:t>A few words about inserting graphics that were NOT created in PowerPoint, Excel or Adobe Illustrator. If your graphic is not a .jpg,  .gif, .wmf or .emf file:</a:t>
            </a:r>
          </a:p>
          <a:p>
            <a:pPr eaLnBrk="1" hangingPunct="1"/>
            <a:endParaRPr lang="en-US" altLang="en-US" sz="1800" b="1"/>
          </a:p>
          <a:p>
            <a:pPr lvl="1" eaLnBrk="1" hangingPunct="1"/>
            <a:r>
              <a:rPr lang="en-US" altLang="en-US" sz="1800" b="1"/>
              <a:t>  Use 100 dpi graphics. Insert and resize (To resize - click and hold. Then, while holding down the shift key, drag the lower right toward or away from the center as needed.)</a:t>
            </a:r>
          </a:p>
          <a:p>
            <a:pPr lvl="1" eaLnBrk="1" hangingPunct="1">
              <a:spcBef>
                <a:spcPct val="50000"/>
              </a:spcBef>
            </a:pPr>
            <a:r>
              <a:rPr lang="en-US" altLang="en-US" sz="1800" b="1"/>
              <a:t>  Check the Image: Right click on it and select Format Picture. Click on the Size tab and look at the scale. That number should be not greater than 25%.  If the scale is higher than 25%, you need a higher dpi image. Manually stretching will not work generate printer-friendly results</a:t>
            </a:r>
          </a:p>
          <a:p>
            <a:pPr lvl="1" eaLnBrk="1" hangingPunct="1">
              <a:spcBef>
                <a:spcPct val="50000"/>
              </a:spcBef>
            </a:pPr>
            <a:r>
              <a:rPr lang="en-US" altLang="en-US" sz="1800" b="1"/>
              <a:t>Avoid using compressed jpeg files.</a:t>
            </a:r>
            <a:endParaRPr lang="en-US" altLang="en-US" sz="1800" b="1" i="1"/>
          </a:p>
        </p:txBody>
      </p:sp>
      <p:sp>
        <p:nvSpPr>
          <p:cNvPr id="14" name="Text Box 49">
            <a:extLst>
              <a:ext uri="{FF2B5EF4-FFF2-40B4-BE49-F238E27FC236}">
                <a16:creationId xmlns:a16="http://schemas.microsoft.com/office/drawing/2014/main" id="{5C5D2C3F-D4E6-E942-9873-2345133E8540}"/>
              </a:ext>
            </a:extLst>
          </p:cNvPr>
          <p:cNvSpPr txBox="1">
            <a:spLocks noChangeArrowheads="1"/>
          </p:cNvSpPr>
          <p:nvPr userDrawn="1"/>
        </p:nvSpPr>
        <p:spPr bwMode="auto">
          <a:xfrm>
            <a:off x="-15654338" y="12301538"/>
            <a:ext cx="14722475" cy="1216025"/>
          </a:xfrm>
          <a:prstGeom prst="rect">
            <a:avLst/>
          </a:prstGeom>
          <a:solidFill>
            <a:schemeClr val="bg1"/>
          </a:solidFill>
          <a:ln w="19050">
            <a:solidFill>
              <a:srgbClr val="FF0000"/>
            </a:solidFill>
            <a:miter lim="800000"/>
            <a:headEnd/>
            <a:tailEnd/>
          </a:ln>
        </p:spPr>
        <p:txBody>
          <a:bodyPr>
            <a:spAutoFit/>
          </a:bodyPr>
          <a:lstStyle>
            <a:lvl1pPr marL="342900" indent="-342900"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2800" b="1"/>
              <a:t>Design Tips:</a:t>
            </a:r>
          </a:p>
          <a:p>
            <a:pPr eaLnBrk="1" hangingPunct="1">
              <a:spcBef>
                <a:spcPct val="50000"/>
              </a:spcBef>
              <a:defRPr/>
            </a:pPr>
            <a:r>
              <a:rPr lang="en-US" altLang="en-US" sz="1800" b="1"/>
              <a:t>We provide a barcode tag for your poster.  This tag will be located on the left side of the board and links to [URL] with abstract, </a:t>
            </a:r>
            <a:r>
              <a:rPr lang="en-US" altLang="en-US" sz="1800" b="1" err="1"/>
              <a:t>ePoster</a:t>
            </a:r>
            <a:r>
              <a:rPr lang="en-US" altLang="en-US" sz="1800" b="1"/>
              <a:t>, video, etc.</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2759075" rtl="0" eaLnBrk="0" fontAlgn="base" hangingPunct="0">
        <a:spcBef>
          <a:spcPct val="0"/>
        </a:spcBef>
        <a:spcAft>
          <a:spcPct val="0"/>
        </a:spcAft>
        <a:defRPr sz="13300">
          <a:solidFill>
            <a:schemeClr val="tx2"/>
          </a:solidFill>
          <a:latin typeface="+mj-lt"/>
          <a:ea typeface="MS PGothic" panose="020B0600070205080204" pitchFamily="34" charset="-128"/>
          <a:cs typeface="+mj-cs"/>
        </a:defRPr>
      </a:lvl1pPr>
      <a:lvl2pPr algn="ctr" defTabSz="2759075" rtl="0" eaLnBrk="0" fontAlgn="base" hangingPunct="0">
        <a:spcBef>
          <a:spcPct val="0"/>
        </a:spcBef>
        <a:spcAft>
          <a:spcPct val="0"/>
        </a:spcAft>
        <a:defRPr sz="13300">
          <a:solidFill>
            <a:schemeClr val="tx2"/>
          </a:solidFill>
          <a:latin typeface="Arial" charset="0"/>
          <a:ea typeface="MS PGothic" panose="020B0600070205080204" pitchFamily="34" charset="-128"/>
          <a:cs typeface="Arial" charset="0"/>
        </a:defRPr>
      </a:lvl2pPr>
      <a:lvl3pPr algn="ctr" defTabSz="2759075" rtl="0" eaLnBrk="0" fontAlgn="base" hangingPunct="0">
        <a:spcBef>
          <a:spcPct val="0"/>
        </a:spcBef>
        <a:spcAft>
          <a:spcPct val="0"/>
        </a:spcAft>
        <a:defRPr sz="13300">
          <a:solidFill>
            <a:schemeClr val="tx2"/>
          </a:solidFill>
          <a:latin typeface="Arial" charset="0"/>
          <a:ea typeface="MS PGothic" panose="020B0600070205080204" pitchFamily="34" charset="-128"/>
          <a:cs typeface="Arial" charset="0"/>
        </a:defRPr>
      </a:lvl3pPr>
      <a:lvl4pPr algn="ctr" defTabSz="2759075" rtl="0" eaLnBrk="0" fontAlgn="base" hangingPunct="0">
        <a:spcBef>
          <a:spcPct val="0"/>
        </a:spcBef>
        <a:spcAft>
          <a:spcPct val="0"/>
        </a:spcAft>
        <a:defRPr sz="13300">
          <a:solidFill>
            <a:schemeClr val="tx2"/>
          </a:solidFill>
          <a:latin typeface="Arial" charset="0"/>
          <a:ea typeface="MS PGothic" panose="020B0600070205080204" pitchFamily="34" charset="-128"/>
          <a:cs typeface="Arial" charset="0"/>
        </a:defRPr>
      </a:lvl4pPr>
      <a:lvl5pPr algn="ctr" defTabSz="2759075" rtl="0" eaLnBrk="0" fontAlgn="base" hangingPunct="0">
        <a:spcBef>
          <a:spcPct val="0"/>
        </a:spcBef>
        <a:spcAft>
          <a:spcPct val="0"/>
        </a:spcAft>
        <a:defRPr sz="13300">
          <a:solidFill>
            <a:schemeClr val="tx2"/>
          </a:solidFill>
          <a:latin typeface="Arial" charset="0"/>
          <a:ea typeface="MS PGothic" panose="020B0600070205080204" pitchFamily="34" charset="-128"/>
          <a:cs typeface="Arial" charset="0"/>
        </a:defRPr>
      </a:lvl5pPr>
      <a:lvl6pPr marL="502920" algn="ctr" defTabSz="2759075" rtl="0" fontAlgn="base">
        <a:spcBef>
          <a:spcPct val="0"/>
        </a:spcBef>
        <a:spcAft>
          <a:spcPct val="0"/>
        </a:spcAft>
        <a:defRPr sz="13300">
          <a:solidFill>
            <a:schemeClr val="tx2"/>
          </a:solidFill>
          <a:latin typeface="Arial" charset="0"/>
          <a:cs typeface="Arial" charset="0"/>
        </a:defRPr>
      </a:lvl6pPr>
      <a:lvl7pPr marL="1005840" algn="ctr" defTabSz="2759075" rtl="0" fontAlgn="base">
        <a:spcBef>
          <a:spcPct val="0"/>
        </a:spcBef>
        <a:spcAft>
          <a:spcPct val="0"/>
        </a:spcAft>
        <a:defRPr sz="13300">
          <a:solidFill>
            <a:schemeClr val="tx2"/>
          </a:solidFill>
          <a:latin typeface="Arial" charset="0"/>
          <a:cs typeface="Arial" charset="0"/>
        </a:defRPr>
      </a:lvl7pPr>
      <a:lvl8pPr marL="1508760" algn="ctr" defTabSz="2759075" rtl="0" fontAlgn="base">
        <a:spcBef>
          <a:spcPct val="0"/>
        </a:spcBef>
        <a:spcAft>
          <a:spcPct val="0"/>
        </a:spcAft>
        <a:defRPr sz="13300">
          <a:solidFill>
            <a:schemeClr val="tx2"/>
          </a:solidFill>
          <a:latin typeface="Arial" charset="0"/>
          <a:cs typeface="Arial" charset="0"/>
        </a:defRPr>
      </a:lvl8pPr>
      <a:lvl9pPr marL="2011680" algn="ctr" defTabSz="2759075" rtl="0" fontAlgn="base">
        <a:spcBef>
          <a:spcPct val="0"/>
        </a:spcBef>
        <a:spcAft>
          <a:spcPct val="0"/>
        </a:spcAft>
        <a:defRPr sz="13300">
          <a:solidFill>
            <a:schemeClr val="tx2"/>
          </a:solidFill>
          <a:latin typeface="Arial" charset="0"/>
          <a:cs typeface="Arial" charset="0"/>
        </a:defRPr>
      </a:lvl9pPr>
    </p:titleStyle>
    <p:bodyStyle>
      <a:lvl1pPr marL="1035050" indent="-1035050" algn="l" defTabSz="2759075" rtl="0" eaLnBrk="0" fontAlgn="base" hangingPunct="0">
        <a:spcBef>
          <a:spcPct val="20000"/>
        </a:spcBef>
        <a:spcAft>
          <a:spcPct val="0"/>
        </a:spcAft>
        <a:buChar char="•"/>
        <a:defRPr sz="9700">
          <a:solidFill>
            <a:schemeClr val="tx1"/>
          </a:solidFill>
          <a:latin typeface="+mn-lt"/>
          <a:ea typeface="MS PGothic" panose="020B0600070205080204" pitchFamily="34" charset="-128"/>
          <a:cs typeface="+mn-cs"/>
        </a:defRPr>
      </a:lvl1pPr>
      <a:lvl2pPr marL="2239963" indent="-860425" algn="l" defTabSz="2759075" rtl="0" eaLnBrk="0" fontAlgn="base" hangingPunct="0">
        <a:spcBef>
          <a:spcPct val="20000"/>
        </a:spcBef>
        <a:spcAft>
          <a:spcPct val="0"/>
        </a:spcAft>
        <a:buChar char="–"/>
        <a:defRPr sz="8500">
          <a:solidFill>
            <a:schemeClr val="tx1"/>
          </a:solidFill>
          <a:latin typeface="+mn-lt"/>
          <a:ea typeface="Arial" charset="0"/>
          <a:cs typeface="+mn-cs"/>
        </a:defRPr>
      </a:lvl2pPr>
      <a:lvl3pPr marL="3448050" indent="-688975" algn="l" defTabSz="2759075" rtl="0" eaLnBrk="0" fontAlgn="base" hangingPunct="0">
        <a:spcBef>
          <a:spcPct val="20000"/>
        </a:spcBef>
        <a:spcAft>
          <a:spcPct val="0"/>
        </a:spcAft>
        <a:buChar char="•"/>
        <a:defRPr sz="7300">
          <a:solidFill>
            <a:schemeClr val="tx1"/>
          </a:solidFill>
          <a:latin typeface="+mn-lt"/>
          <a:ea typeface="Arial" charset="0"/>
          <a:cs typeface="+mn-cs"/>
        </a:defRPr>
      </a:lvl3pPr>
      <a:lvl4pPr marL="4826000" indent="-687388" algn="l" defTabSz="2759075" rtl="0" eaLnBrk="0" fontAlgn="base" hangingPunct="0">
        <a:spcBef>
          <a:spcPct val="20000"/>
        </a:spcBef>
        <a:spcAft>
          <a:spcPct val="0"/>
        </a:spcAft>
        <a:buChar char="–"/>
        <a:defRPr sz="6100">
          <a:solidFill>
            <a:schemeClr val="tx1"/>
          </a:solidFill>
          <a:latin typeface="+mn-lt"/>
          <a:ea typeface="Arial" charset="0"/>
          <a:cs typeface="+mn-cs"/>
        </a:defRPr>
      </a:lvl4pPr>
      <a:lvl5pPr marL="6207125" indent="-688975" algn="l" defTabSz="2759075" rtl="0" eaLnBrk="0" fontAlgn="base" hangingPunct="0">
        <a:spcBef>
          <a:spcPct val="20000"/>
        </a:spcBef>
        <a:spcAft>
          <a:spcPct val="0"/>
        </a:spcAft>
        <a:buChar char="»"/>
        <a:defRPr sz="6100">
          <a:solidFill>
            <a:schemeClr val="tx1"/>
          </a:solidFill>
          <a:latin typeface="+mn-lt"/>
          <a:ea typeface="Arial" charset="0"/>
          <a:cs typeface="+mn-cs"/>
        </a:defRPr>
      </a:lvl5pPr>
      <a:lvl6pPr marL="6710839" indent="-689769" algn="l" defTabSz="2759075" rtl="0" fontAlgn="base">
        <a:spcBef>
          <a:spcPct val="20000"/>
        </a:spcBef>
        <a:spcAft>
          <a:spcPct val="0"/>
        </a:spcAft>
        <a:buChar char="»"/>
        <a:defRPr sz="6100">
          <a:solidFill>
            <a:schemeClr val="tx1"/>
          </a:solidFill>
          <a:latin typeface="+mn-lt"/>
          <a:cs typeface="+mn-cs"/>
        </a:defRPr>
      </a:lvl6pPr>
      <a:lvl7pPr marL="7213759" indent="-689769" algn="l" defTabSz="2759075" rtl="0" fontAlgn="base">
        <a:spcBef>
          <a:spcPct val="20000"/>
        </a:spcBef>
        <a:spcAft>
          <a:spcPct val="0"/>
        </a:spcAft>
        <a:buChar char="»"/>
        <a:defRPr sz="6100">
          <a:solidFill>
            <a:schemeClr val="tx1"/>
          </a:solidFill>
          <a:latin typeface="+mn-lt"/>
          <a:cs typeface="+mn-cs"/>
        </a:defRPr>
      </a:lvl7pPr>
      <a:lvl8pPr marL="7716679" indent="-689769" algn="l" defTabSz="2759075" rtl="0" fontAlgn="base">
        <a:spcBef>
          <a:spcPct val="20000"/>
        </a:spcBef>
        <a:spcAft>
          <a:spcPct val="0"/>
        </a:spcAft>
        <a:buChar char="»"/>
        <a:defRPr sz="6100">
          <a:solidFill>
            <a:schemeClr val="tx1"/>
          </a:solidFill>
          <a:latin typeface="+mn-lt"/>
          <a:cs typeface="+mn-cs"/>
        </a:defRPr>
      </a:lvl8pPr>
      <a:lvl9pPr marL="8219599" indent="-689769" algn="l" defTabSz="2759075" rtl="0" fontAlgn="base">
        <a:spcBef>
          <a:spcPct val="20000"/>
        </a:spcBef>
        <a:spcAft>
          <a:spcPct val="0"/>
        </a:spcAft>
        <a:buChar char="»"/>
        <a:defRPr sz="6100">
          <a:solidFill>
            <a:schemeClr val="tx1"/>
          </a:solidFill>
          <a:latin typeface="+mn-lt"/>
          <a:cs typeface="+mn-cs"/>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tiff"/><Relationship Id="rId18" Type="http://schemas.openxmlformats.org/officeDocument/2006/relationships/image" Target="../media/image15.tiff"/><Relationship Id="rId3" Type="http://schemas.openxmlformats.org/officeDocument/2006/relationships/image" Target="../media/image1.emf"/><Relationship Id="rId7" Type="http://schemas.openxmlformats.org/officeDocument/2006/relationships/image" Target="../media/image5.tiff"/><Relationship Id="rId12" Type="http://schemas.openxmlformats.org/officeDocument/2006/relationships/image" Target="../media/image10.jpg"/><Relationship Id="rId17" Type="http://schemas.openxmlformats.org/officeDocument/2006/relationships/image" Target="../media/image14.tiff"/><Relationship Id="rId2" Type="http://schemas.openxmlformats.org/officeDocument/2006/relationships/notesSlide" Target="../notesSlides/notesSlide1.xml"/><Relationship Id="rId16"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g"/><Relationship Id="rId5" Type="http://schemas.openxmlformats.org/officeDocument/2006/relationships/image" Target="../media/image3.emf"/><Relationship Id="rId15" Type="http://schemas.openxmlformats.org/officeDocument/2006/relationships/hyperlink" Target="https://www.pyimagesearch.com/2019/07/22/keras-learning-rate-schedules-and-decay/" TargetMode="External"/><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ounded Rectangle 6">
            <a:extLst>
              <a:ext uri="{FF2B5EF4-FFF2-40B4-BE49-F238E27FC236}">
                <a16:creationId xmlns:a16="http://schemas.microsoft.com/office/drawing/2014/main" id="{F2F19D7D-51BA-6B48-BCCC-94D91C4982BA}"/>
              </a:ext>
            </a:extLst>
          </p:cNvPr>
          <p:cNvSpPr>
            <a:spLocks noChangeArrowheads="1"/>
          </p:cNvSpPr>
          <p:nvPr/>
        </p:nvSpPr>
        <p:spPr bwMode="auto">
          <a:xfrm>
            <a:off x="425450" y="1751013"/>
            <a:ext cx="8961438" cy="13714412"/>
          </a:xfrm>
          <a:prstGeom prst="roundRect">
            <a:avLst>
              <a:gd name="adj" fmla="val 5514"/>
            </a:avLst>
          </a:prstGeom>
          <a:solidFill>
            <a:schemeClr val="bg1">
              <a:alpha val="50195"/>
            </a:schemeClr>
          </a:solidFill>
          <a:ln w="9525">
            <a:solidFill>
              <a:srgbClr val="C00000"/>
            </a:solidFill>
            <a:round/>
            <a:headEnd/>
            <a:tailEnd/>
          </a:ln>
        </p:spPr>
        <p:txBody>
          <a:bodyPr/>
          <a:lstStyle>
            <a:lvl1pPr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900" dirty="0"/>
          </a:p>
        </p:txBody>
      </p:sp>
      <p:sp>
        <p:nvSpPr>
          <p:cNvPr id="14338" name="Rounded Rectangle 6">
            <a:extLst>
              <a:ext uri="{FF2B5EF4-FFF2-40B4-BE49-F238E27FC236}">
                <a16:creationId xmlns:a16="http://schemas.microsoft.com/office/drawing/2014/main" id="{6819D6B5-C1BF-0F43-B39E-5E6858A9420C}"/>
              </a:ext>
            </a:extLst>
          </p:cNvPr>
          <p:cNvSpPr>
            <a:spLocks noChangeArrowheads="1"/>
          </p:cNvSpPr>
          <p:nvPr/>
        </p:nvSpPr>
        <p:spPr bwMode="auto">
          <a:xfrm>
            <a:off x="9928225" y="1751013"/>
            <a:ext cx="8961438" cy="12853987"/>
          </a:xfrm>
          <a:prstGeom prst="roundRect">
            <a:avLst>
              <a:gd name="adj" fmla="val 5514"/>
            </a:avLst>
          </a:prstGeom>
          <a:solidFill>
            <a:schemeClr val="bg1">
              <a:alpha val="50195"/>
            </a:schemeClr>
          </a:solidFill>
          <a:ln w="9525">
            <a:solidFill>
              <a:srgbClr val="C00000"/>
            </a:solidFill>
            <a:round/>
            <a:headEnd/>
            <a:tailEnd/>
          </a:ln>
        </p:spPr>
        <p:txBody>
          <a:bodyPr/>
          <a:lstStyle>
            <a:lvl1pPr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900" dirty="0"/>
          </a:p>
        </p:txBody>
      </p:sp>
      <p:sp>
        <p:nvSpPr>
          <p:cNvPr id="14339" name="Rounded Rectangle 6">
            <a:extLst>
              <a:ext uri="{FF2B5EF4-FFF2-40B4-BE49-F238E27FC236}">
                <a16:creationId xmlns:a16="http://schemas.microsoft.com/office/drawing/2014/main" id="{8D6DBD29-4F6F-354C-9806-B9C8430926CB}"/>
              </a:ext>
            </a:extLst>
          </p:cNvPr>
          <p:cNvSpPr>
            <a:spLocks noChangeArrowheads="1"/>
          </p:cNvSpPr>
          <p:nvPr/>
        </p:nvSpPr>
        <p:spPr bwMode="auto">
          <a:xfrm>
            <a:off x="19431000" y="1751013"/>
            <a:ext cx="8961438" cy="12853987"/>
          </a:xfrm>
          <a:prstGeom prst="roundRect">
            <a:avLst>
              <a:gd name="adj" fmla="val 5514"/>
            </a:avLst>
          </a:prstGeom>
          <a:solidFill>
            <a:schemeClr val="bg1">
              <a:alpha val="50195"/>
            </a:schemeClr>
          </a:solidFill>
          <a:ln w="9525">
            <a:solidFill>
              <a:srgbClr val="C00000"/>
            </a:solidFill>
            <a:round/>
            <a:headEnd/>
            <a:tailEnd/>
          </a:ln>
        </p:spPr>
        <p:txBody>
          <a:bodyPr/>
          <a:lstStyle>
            <a:lvl1pPr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900" dirty="0"/>
          </a:p>
        </p:txBody>
      </p:sp>
      <p:sp>
        <p:nvSpPr>
          <p:cNvPr id="14340" name="Rounded Rectangle 6">
            <a:extLst>
              <a:ext uri="{FF2B5EF4-FFF2-40B4-BE49-F238E27FC236}">
                <a16:creationId xmlns:a16="http://schemas.microsoft.com/office/drawing/2014/main" id="{62DB6AF5-FF0A-1845-AC9D-E3AB573872F2}"/>
              </a:ext>
            </a:extLst>
          </p:cNvPr>
          <p:cNvSpPr>
            <a:spLocks noChangeArrowheads="1"/>
          </p:cNvSpPr>
          <p:nvPr/>
        </p:nvSpPr>
        <p:spPr bwMode="auto">
          <a:xfrm>
            <a:off x="28933775" y="1752080"/>
            <a:ext cx="8961437" cy="13714412"/>
          </a:xfrm>
          <a:prstGeom prst="roundRect">
            <a:avLst>
              <a:gd name="adj" fmla="val 5514"/>
            </a:avLst>
          </a:prstGeom>
          <a:solidFill>
            <a:schemeClr val="bg1">
              <a:alpha val="50195"/>
            </a:schemeClr>
          </a:solidFill>
          <a:ln w="9525">
            <a:solidFill>
              <a:srgbClr val="C00000"/>
            </a:solidFill>
            <a:round/>
            <a:headEnd/>
            <a:tailEnd/>
          </a:ln>
        </p:spPr>
        <p:txBody>
          <a:bodyPr/>
          <a:lstStyle>
            <a:lvl1pPr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900" dirty="0"/>
          </a:p>
        </p:txBody>
      </p:sp>
      <p:sp>
        <p:nvSpPr>
          <p:cNvPr id="6" name="Rounded Rectangle 5">
            <a:extLst>
              <a:ext uri="{FF2B5EF4-FFF2-40B4-BE49-F238E27FC236}">
                <a16:creationId xmlns:a16="http://schemas.microsoft.com/office/drawing/2014/main" id="{65EC0A88-4349-3547-8340-DACA58B2CC36}"/>
              </a:ext>
            </a:extLst>
          </p:cNvPr>
          <p:cNvSpPr/>
          <p:nvPr/>
        </p:nvSpPr>
        <p:spPr bwMode="auto">
          <a:xfrm>
            <a:off x="131763" y="69258"/>
            <a:ext cx="37992050" cy="1560049"/>
          </a:xfrm>
          <a:prstGeom prst="roundRect">
            <a:avLst/>
          </a:prstGeom>
          <a:solidFill>
            <a:srgbClr val="FFFFFF"/>
          </a:solidFill>
          <a:ln w="9525" cap="flat" cmpd="sng" algn="ctr">
            <a:solidFill>
              <a:srgbClr val="C00000"/>
            </a:solidFill>
            <a:prstDash val="solid"/>
            <a:round/>
            <a:headEnd type="none" w="med" len="med"/>
            <a:tailEnd type="none" w="med" len="med"/>
          </a:ln>
          <a:effectLst/>
        </p:spPr>
        <p:txBody>
          <a:bodyPr lIns="100584" tIns="50292" rIns="100584" bIns="50292" anchor="ctr"/>
          <a:lstStyle/>
          <a:p>
            <a:pPr algn="ctr" defTabSz="2759075" eaLnBrk="1" hangingPunct="1">
              <a:defRPr/>
            </a:pPr>
            <a:endParaRPr lang="en-US" sz="4400" dirty="0"/>
          </a:p>
          <a:p>
            <a:pPr algn="ctr" defTabSz="2759075" eaLnBrk="1" hangingPunct="1">
              <a:defRPr/>
            </a:pPr>
            <a:r>
              <a:rPr lang="en-US" sz="4400" dirty="0"/>
              <a:t>Convolutional Neural Networks For Interpretation Of Coronary Angiography</a:t>
            </a:r>
            <a:br>
              <a:rPr lang="en-US" sz="4400" dirty="0"/>
            </a:br>
            <a:r>
              <a:rPr lang="en-US" sz="2800" dirty="0"/>
              <a:t>Paul C Lee MD </a:t>
            </a:r>
            <a:r>
              <a:rPr lang="en-US" sz="1100" dirty="0"/>
              <a:t>1</a:t>
            </a:r>
            <a:r>
              <a:rPr lang="en-US" sz="2800" dirty="0"/>
              <a:t>, Nathaniel Lee </a:t>
            </a:r>
            <a:r>
              <a:rPr lang="en-US" sz="1100" dirty="0"/>
              <a:t>2</a:t>
            </a:r>
            <a:r>
              <a:rPr lang="en-US" sz="2800" dirty="0"/>
              <a:t>, Robert </a:t>
            </a:r>
            <a:r>
              <a:rPr lang="en-US" sz="2800" dirty="0" err="1"/>
              <a:t>Pyo</a:t>
            </a:r>
            <a:r>
              <a:rPr lang="en-US" sz="2800" dirty="0"/>
              <a:t> MD </a:t>
            </a:r>
            <a:r>
              <a:rPr lang="en-US" sz="1100" dirty="0"/>
              <a:t>1</a:t>
            </a:r>
            <a:r>
              <a:rPr lang="en-US" sz="2800" dirty="0"/>
              <a:t>    </a:t>
            </a:r>
          </a:p>
          <a:p>
            <a:r>
              <a:rPr lang="en-US" sz="1600" dirty="0"/>
              <a:t>										1 </a:t>
            </a:r>
            <a:r>
              <a:rPr lang="en-US" sz="2800" dirty="0"/>
              <a:t>Stony Brook Heart Institute, Stony Brook</a:t>
            </a:r>
            <a:r>
              <a:rPr lang="en-US" sz="2800"/>
              <a:t>, NY, </a:t>
            </a:r>
            <a:r>
              <a:rPr lang="en-US" sz="1600"/>
              <a:t>2 </a:t>
            </a:r>
            <a:r>
              <a:rPr lang="en-US" sz="2800" dirty="0"/>
              <a:t>Computer Science Department, Stanford University, CA.</a:t>
            </a:r>
          </a:p>
          <a:p>
            <a:pPr algn="ctr" defTabSz="2759075" eaLnBrk="1" hangingPunct="1">
              <a:defRPr/>
            </a:pPr>
            <a:endParaRPr lang="en-US" sz="2800" dirty="0"/>
          </a:p>
          <a:p>
            <a:pPr algn="ctr" defTabSz="2759075" eaLnBrk="1" hangingPunct="1">
              <a:defRPr/>
            </a:pPr>
            <a:endParaRPr lang="en-US" sz="2600" dirty="0">
              <a:latin typeface="+mn-lt"/>
              <a:ea typeface="+mn-ea"/>
            </a:endParaRPr>
          </a:p>
        </p:txBody>
      </p:sp>
      <p:sp>
        <p:nvSpPr>
          <p:cNvPr id="14342" name="Rectangle 3">
            <a:extLst>
              <a:ext uri="{FF2B5EF4-FFF2-40B4-BE49-F238E27FC236}">
                <a16:creationId xmlns:a16="http://schemas.microsoft.com/office/drawing/2014/main" id="{3D132443-3D3A-9F49-B21B-40369D49438C}"/>
              </a:ext>
            </a:extLst>
          </p:cNvPr>
          <p:cNvSpPr>
            <a:spLocks noGrp="1" noChangeArrowheads="1"/>
          </p:cNvSpPr>
          <p:nvPr>
            <p:ph type="subTitle" idx="1"/>
          </p:nvPr>
        </p:nvSpPr>
        <p:spPr bwMode="auto">
          <a:xfrm>
            <a:off x="196850" y="15773400"/>
            <a:ext cx="37995225" cy="566738"/>
          </a:xfrm>
          <a:solidFill>
            <a:schemeClr val="bg1">
              <a:alpha val="70195"/>
            </a:schemeClr>
          </a:solidFill>
          <a:ln>
            <a:solidFill>
              <a:schemeClr val="bg1">
                <a:lumMod val="50000"/>
              </a:schemeClr>
            </a:solidFill>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defRPr/>
            </a:pPr>
            <a:endParaRPr lang="en-US" altLang="en-US" sz="2400" b="1"/>
          </a:p>
        </p:txBody>
      </p:sp>
      <p:pic>
        <p:nvPicPr>
          <p:cNvPr id="14345" name="Picture 30">
            <a:extLst>
              <a:ext uri="{FF2B5EF4-FFF2-40B4-BE49-F238E27FC236}">
                <a16:creationId xmlns:a16="http://schemas.microsoft.com/office/drawing/2014/main" id="{ED0F4DF3-B3AA-314E-AAF2-DEAF385AFA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5975" y="15816263"/>
            <a:ext cx="17795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a:extLst>
              <a:ext uri="{FF2B5EF4-FFF2-40B4-BE49-F238E27FC236}">
                <a16:creationId xmlns:a16="http://schemas.microsoft.com/office/drawing/2014/main" id="{7AE568FC-9B3C-474F-950E-024A83FDBF01}"/>
              </a:ext>
            </a:extLst>
          </p:cNvPr>
          <p:cNvSpPr/>
          <p:nvPr/>
        </p:nvSpPr>
        <p:spPr bwMode="auto">
          <a:xfrm>
            <a:off x="728663" y="1811338"/>
            <a:ext cx="8321675" cy="765175"/>
          </a:xfrm>
          <a:prstGeom prst="roundRect">
            <a:avLst>
              <a:gd name="adj" fmla="val 28711"/>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a:solidFill>
                  <a:schemeClr val="bg1"/>
                </a:solidFill>
                <a:latin typeface="+mj-lt"/>
                <a:ea typeface="+mn-ea"/>
              </a:rPr>
              <a:t>Financial Disclosures</a:t>
            </a:r>
            <a:endParaRPr lang="en-US" altLang="en-US" sz="3100" b="1" cap="small">
              <a:solidFill>
                <a:schemeClr val="bg1"/>
              </a:solidFill>
              <a:latin typeface="+mj-lt"/>
              <a:ea typeface="+mn-ea"/>
            </a:endParaRPr>
          </a:p>
        </p:txBody>
      </p:sp>
      <p:sp>
        <p:nvSpPr>
          <p:cNvPr id="26" name="Rounded Rectangle 25">
            <a:extLst>
              <a:ext uri="{FF2B5EF4-FFF2-40B4-BE49-F238E27FC236}">
                <a16:creationId xmlns:a16="http://schemas.microsoft.com/office/drawing/2014/main" id="{E1A0696F-7D84-A246-AE22-674B2A2B7696}"/>
              </a:ext>
            </a:extLst>
          </p:cNvPr>
          <p:cNvSpPr/>
          <p:nvPr/>
        </p:nvSpPr>
        <p:spPr bwMode="auto">
          <a:xfrm>
            <a:off x="588206" y="9541888"/>
            <a:ext cx="8320088" cy="765175"/>
          </a:xfrm>
          <a:prstGeom prst="roundRect">
            <a:avLst>
              <a:gd name="adj" fmla="val 27047"/>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dirty="0">
                <a:solidFill>
                  <a:schemeClr val="bg1"/>
                </a:solidFill>
                <a:latin typeface="+mj-lt"/>
                <a:ea typeface="+mn-ea"/>
              </a:rPr>
              <a:t>Methods and Material</a:t>
            </a:r>
          </a:p>
        </p:txBody>
      </p:sp>
      <p:sp>
        <p:nvSpPr>
          <p:cNvPr id="31" name="Rounded Rectangle 30">
            <a:extLst>
              <a:ext uri="{FF2B5EF4-FFF2-40B4-BE49-F238E27FC236}">
                <a16:creationId xmlns:a16="http://schemas.microsoft.com/office/drawing/2014/main" id="{BB684D22-8D43-7642-8EBD-9FA9D6E33B54}"/>
              </a:ext>
            </a:extLst>
          </p:cNvPr>
          <p:cNvSpPr/>
          <p:nvPr/>
        </p:nvSpPr>
        <p:spPr bwMode="auto">
          <a:xfrm>
            <a:off x="10119746" y="8384583"/>
            <a:ext cx="8320088" cy="765175"/>
          </a:xfrm>
          <a:prstGeom prst="roundRect">
            <a:avLst>
              <a:gd name="adj" fmla="val 28274"/>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dirty="0">
                <a:solidFill>
                  <a:schemeClr val="bg1"/>
                </a:solidFill>
                <a:latin typeface="+mj-lt"/>
                <a:ea typeface="+mn-ea"/>
              </a:rPr>
              <a:t>Summary </a:t>
            </a:r>
          </a:p>
        </p:txBody>
      </p:sp>
      <p:sp>
        <p:nvSpPr>
          <p:cNvPr id="32" name="Rounded Rectangle 31">
            <a:extLst>
              <a:ext uri="{FF2B5EF4-FFF2-40B4-BE49-F238E27FC236}">
                <a16:creationId xmlns:a16="http://schemas.microsoft.com/office/drawing/2014/main" id="{12C6432F-6BB5-E048-A0E6-9732A1B455CD}"/>
              </a:ext>
            </a:extLst>
          </p:cNvPr>
          <p:cNvSpPr/>
          <p:nvPr/>
        </p:nvSpPr>
        <p:spPr bwMode="auto">
          <a:xfrm>
            <a:off x="641292" y="3398592"/>
            <a:ext cx="8321675" cy="995362"/>
          </a:xfrm>
          <a:prstGeom prst="roundRect">
            <a:avLst>
              <a:gd name="adj" fmla="val 28711"/>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a:solidFill>
                  <a:schemeClr val="bg1"/>
                </a:solidFill>
                <a:latin typeface="+mj-lt"/>
                <a:ea typeface="+mn-ea"/>
              </a:rPr>
              <a:t>Background</a:t>
            </a:r>
            <a:endParaRPr lang="en-US" altLang="en-US" sz="3100" b="1" cap="small">
              <a:solidFill>
                <a:schemeClr val="bg1"/>
              </a:solidFill>
              <a:latin typeface="+mj-lt"/>
              <a:ea typeface="+mn-ea"/>
            </a:endParaRPr>
          </a:p>
        </p:txBody>
      </p:sp>
      <p:sp>
        <p:nvSpPr>
          <p:cNvPr id="33" name="Rounded Rectangle 32">
            <a:extLst>
              <a:ext uri="{FF2B5EF4-FFF2-40B4-BE49-F238E27FC236}">
                <a16:creationId xmlns:a16="http://schemas.microsoft.com/office/drawing/2014/main" id="{1FEF9024-179A-CB4A-9EE8-88AAE8C33DCC}"/>
              </a:ext>
            </a:extLst>
          </p:cNvPr>
          <p:cNvSpPr/>
          <p:nvPr/>
        </p:nvSpPr>
        <p:spPr bwMode="auto">
          <a:xfrm>
            <a:off x="611184" y="7433710"/>
            <a:ext cx="8321675" cy="763587"/>
          </a:xfrm>
          <a:prstGeom prst="roundRect">
            <a:avLst>
              <a:gd name="adj" fmla="val 28711"/>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a:solidFill>
                  <a:schemeClr val="bg1"/>
                </a:solidFill>
                <a:latin typeface="+mj-lt"/>
                <a:ea typeface="+mn-ea"/>
              </a:rPr>
              <a:t>Objective</a:t>
            </a:r>
            <a:endParaRPr lang="en-US" altLang="en-US" sz="3100" b="1" cap="small">
              <a:solidFill>
                <a:schemeClr val="bg1"/>
              </a:solidFill>
              <a:latin typeface="+mj-lt"/>
              <a:ea typeface="+mn-ea"/>
            </a:endParaRPr>
          </a:p>
        </p:txBody>
      </p:sp>
      <p:sp>
        <p:nvSpPr>
          <p:cNvPr id="34" name="Rounded Rectangle 33">
            <a:extLst>
              <a:ext uri="{FF2B5EF4-FFF2-40B4-BE49-F238E27FC236}">
                <a16:creationId xmlns:a16="http://schemas.microsoft.com/office/drawing/2014/main" id="{2033EFE6-BF89-AE4E-B915-49624288F5F4}"/>
              </a:ext>
            </a:extLst>
          </p:cNvPr>
          <p:cNvSpPr/>
          <p:nvPr/>
        </p:nvSpPr>
        <p:spPr bwMode="auto">
          <a:xfrm>
            <a:off x="29230638" y="1811338"/>
            <a:ext cx="8320087" cy="763587"/>
          </a:xfrm>
          <a:prstGeom prst="roundRect">
            <a:avLst>
              <a:gd name="adj" fmla="val 28711"/>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a:solidFill>
                  <a:schemeClr val="bg1"/>
                </a:solidFill>
                <a:latin typeface="+mj-lt"/>
                <a:ea typeface="+mn-ea"/>
              </a:rPr>
              <a:t>Application</a:t>
            </a:r>
            <a:endParaRPr lang="en-US" altLang="en-US" sz="3100" b="1" cap="small">
              <a:solidFill>
                <a:schemeClr val="bg1"/>
              </a:solidFill>
              <a:latin typeface="+mj-lt"/>
              <a:ea typeface="+mn-ea"/>
            </a:endParaRPr>
          </a:p>
        </p:txBody>
      </p:sp>
      <p:sp>
        <p:nvSpPr>
          <p:cNvPr id="35" name="Rounded Rectangle 34">
            <a:extLst>
              <a:ext uri="{FF2B5EF4-FFF2-40B4-BE49-F238E27FC236}">
                <a16:creationId xmlns:a16="http://schemas.microsoft.com/office/drawing/2014/main" id="{5987935D-C8BC-3240-A4F8-C3C86341FDA9}"/>
              </a:ext>
            </a:extLst>
          </p:cNvPr>
          <p:cNvSpPr/>
          <p:nvPr/>
        </p:nvSpPr>
        <p:spPr bwMode="auto">
          <a:xfrm>
            <a:off x="29014738" y="10223956"/>
            <a:ext cx="8320087" cy="762000"/>
          </a:xfrm>
          <a:prstGeom prst="roundRect">
            <a:avLst>
              <a:gd name="adj" fmla="val 28711"/>
            </a:avLst>
          </a:prstGeom>
          <a:solidFill>
            <a:srgbClr val="C00000"/>
          </a:solidFill>
          <a:ln w="25400" cap="flat" cmpd="sng" algn="ctr">
            <a:noFill/>
            <a:prstDash val="solid"/>
            <a:round/>
            <a:headEnd type="none" w="med" len="med"/>
            <a:tailEnd type="none" w="med" len="med"/>
          </a:ln>
          <a:effectLst/>
        </p:spPr>
        <p:txBody>
          <a:bodyPr lIns="100584" tIns="50292" rIns="100584" bIns="50292" anchor="ctr"/>
          <a:lstStyle/>
          <a:p>
            <a:pPr algn="ctr" eaLnBrk="1" hangingPunct="1">
              <a:defRPr/>
            </a:pPr>
            <a:r>
              <a:rPr lang="en-US" altLang="en-US" sz="3500" b="1" cap="small">
                <a:solidFill>
                  <a:schemeClr val="bg1"/>
                </a:solidFill>
                <a:latin typeface="+mj-lt"/>
                <a:ea typeface="+mn-ea"/>
              </a:rPr>
              <a:t>References</a:t>
            </a:r>
            <a:endParaRPr lang="en-US" altLang="en-US" sz="3100" b="1" cap="small">
              <a:solidFill>
                <a:schemeClr val="bg1"/>
              </a:solidFill>
              <a:latin typeface="+mj-lt"/>
              <a:ea typeface="+mn-ea"/>
            </a:endParaRPr>
          </a:p>
        </p:txBody>
      </p:sp>
      <p:sp>
        <p:nvSpPr>
          <p:cNvPr id="36" name="Text Box 39">
            <a:extLst>
              <a:ext uri="{FF2B5EF4-FFF2-40B4-BE49-F238E27FC236}">
                <a16:creationId xmlns:a16="http://schemas.microsoft.com/office/drawing/2014/main" id="{23747F3F-2CBD-1C41-B883-934485B2073D}"/>
              </a:ext>
            </a:extLst>
          </p:cNvPr>
          <p:cNvSpPr txBox="1">
            <a:spLocks noChangeArrowheads="1"/>
          </p:cNvSpPr>
          <p:nvPr/>
        </p:nvSpPr>
        <p:spPr bwMode="auto">
          <a:xfrm>
            <a:off x="670321" y="4703666"/>
            <a:ext cx="8321675" cy="2677656"/>
          </a:xfrm>
          <a:prstGeom prst="rect">
            <a:avLst/>
          </a:prstGeom>
          <a:noFill/>
          <a:ln>
            <a:noFill/>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r>
              <a:rPr lang="en-US" sz="2800"/>
              <a:t>Management of complex coronary artery disease requires accurate assessment of coronary angiogram by catheterization. However, SYNTAX score interobserver variability is high. Convolutional neural networks have revolutionized computer vision.</a:t>
            </a:r>
          </a:p>
        </p:txBody>
      </p:sp>
      <p:sp>
        <p:nvSpPr>
          <p:cNvPr id="14354" name="Text Box 38">
            <a:extLst>
              <a:ext uri="{FF2B5EF4-FFF2-40B4-BE49-F238E27FC236}">
                <a16:creationId xmlns:a16="http://schemas.microsoft.com/office/drawing/2014/main" id="{44F31193-E341-5F45-86DA-B3F7F6E99764}"/>
              </a:ext>
            </a:extLst>
          </p:cNvPr>
          <p:cNvSpPr txBox="1">
            <a:spLocks noChangeArrowheads="1"/>
          </p:cNvSpPr>
          <p:nvPr/>
        </p:nvSpPr>
        <p:spPr bwMode="auto">
          <a:xfrm>
            <a:off x="670321" y="2791387"/>
            <a:ext cx="83216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978150">
              <a:defRPr sz="5400">
                <a:solidFill>
                  <a:schemeClr val="tx1"/>
                </a:solidFill>
                <a:latin typeface="Arial" panose="020B0604020202020204" pitchFamily="34" charset="0"/>
                <a:ea typeface="MS PGothic" panose="020B0600070205080204" pitchFamily="34" charset="-128"/>
              </a:defRPr>
            </a:lvl1pPr>
            <a:lvl2pPr marL="742950" indent="-285750" defTabSz="2978150">
              <a:defRPr sz="5400">
                <a:solidFill>
                  <a:schemeClr val="tx1"/>
                </a:solidFill>
                <a:latin typeface="Arial" panose="020B0604020202020204" pitchFamily="34" charset="0"/>
                <a:ea typeface="MS PGothic" panose="020B0600070205080204" pitchFamily="34" charset="-128"/>
              </a:defRPr>
            </a:lvl2pPr>
            <a:lvl3pPr marL="1143000" indent="-228600" defTabSz="2978150">
              <a:defRPr sz="5400">
                <a:solidFill>
                  <a:schemeClr val="tx1"/>
                </a:solidFill>
                <a:latin typeface="Arial" panose="020B0604020202020204" pitchFamily="34" charset="0"/>
                <a:ea typeface="MS PGothic" panose="020B0600070205080204" pitchFamily="34" charset="-128"/>
              </a:defRPr>
            </a:lvl3pPr>
            <a:lvl4pPr marL="1600200" indent="-228600" defTabSz="2978150">
              <a:defRPr sz="5400">
                <a:solidFill>
                  <a:schemeClr val="tx1"/>
                </a:solidFill>
                <a:latin typeface="Arial" panose="020B0604020202020204" pitchFamily="34" charset="0"/>
                <a:ea typeface="MS PGothic" panose="020B0600070205080204" pitchFamily="34" charset="-128"/>
              </a:defRPr>
            </a:lvl4pPr>
            <a:lvl5pPr marL="2057400" indent="-228600" defTabSz="2978150">
              <a:defRPr sz="54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a:t>None.</a:t>
            </a:r>
          </a:p>
        </p:txBody>
      </p:sp>
      <p:sp>
        <p:nvSpPr>
          <p:cNvPr id="41" name="Text Box 41">
            <a:extLst>
              <a:ext uri="{FF2B5EF4-FFF2-40B4-BE49-F238E27FC236}">
                <a16:creationId xmlns:a16="http://schemas.microsoft.com/office/drawing/2014/main" id="{D77A0276-8A32-3142-87F3-72E16008BC21}"/>
              </a:ext>
            </a:extLst>
          </p:cNvPr>
          <p:cNvSpPr txBox="1">
            <a:spLocks noChangeArrowheads="1"/>
          </p:cNvSpPr>
          <p:nvPr/>
        </p:nvSpPr>
        <p:spPr bwMode="auto">
          <a:xfrm>
            <a:off x="10268486" y="1936215"/>
            <a:ext cx="8320088" cy="3539430"/>
          </a:xfrm>
          <a:prstGeom prst="rect">
            <a:avLst/>
          </a:prstGeom>
          <a:noFill/>
          <a:ln>
            <a:noFill/>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r>
              <a:rPr lang="en-US" sz="2800" dirty="0"/>
              <a:t>We performed transfer learning using VGG16, VGG19, </a:t>
            </a:r>
            <a:r>
              <a:rPr lang="en-US" sz="2800" dirty="0" err="1"/>
              <a:t>ResNet</a:t>
            </a:r>
            <a:r>
              <a:rPr lang="en-US" sz="2800" dirty="0"/>
              <a:t>, </a:t>
            </a:r>
            <a:r>
              <a:rPr lang="en-US" sz="2800" dirty="0" err="1"/>
              <a:t>Densenet</a:t>
            </a:r>
            <a:r>
              <a:rPr lang="en-US" sz="2800" dirty="0"/>
              <a:t>, and Inception-</a:t>
            </a:r>
            <a:r>
              <a:rPr lang="en-US" sz="2800" dirty="0" err="1"/>
              <a:t>ResNet</a:t>
            </a:r>
            <a:r>
              <a:rPr lang="en-US" sz="2800" dirty="0"/>
              <a:t> V2 pretrained on ImageNet. </a:t>
            </a:r>
          </a:p>
          <a:p>
            <a:r>
              <a:rPr lang="en-US" sz="2800" dirty="0"/>
              <a:t>Neural nets were trained on NVIDIA RTX 2080 </a:t>
            </a:r>
            <a:r>
              <a:rPr lang="en-US" sz="2800" dirty="0" err="1"/>
              <a:t>Ti</a:t>
            </a:r>
            <a:r>
              <a:rPr lang="en-US" sz="2800" dirty="0"/>
              <a:t> x 4 GPUs with </a:t>
            </a:r>
            <a:r>
              <a:rPr lang="en-US" sz="2800" dirty="0" err="1"/>
              <a:t>NVLink</a:t>
            </a:r>
            <a:r>
              <a:rPr lang="en-US" sz="2800" dirty="0"/>
              <a:t> standard hyperparameter optimization technique.</a:t>
            </a:r>
          </a:p>
          <a:p>
            <a:endParaRPr lang="en-US" sz="2800" dirty="0"/>
          </a:p>
          <a:p>
            <a:endParaRPr lang="en-US" altLang="en-US" sz="2800" dirty="0">
              <a:latin typeface="+mn-lt"/>
            </a:endParaRPr>
          </a:p>
        </p:txBody>
      </p:sp>
      <p:sp>
        <p:nvSpPr>
          <p:cNvPr id="42" name="Text Box 43">
            <a:extLst>
              <a:ext uri="{FF2B5EF4-FFF2-40B4-BE49-F238E27FC236}">
                <a16:creationId xmlns:a16="http://schemas.microsoft.com/office/drawing/2014/main" id="{99887822-61DA-4F4A-B7B2-8F105D85C566}"/>
              </a:ext>
            </a:extLst>
          </p:cNvPr>
          <p:cNvSpPr txBox="1">
            <a:spLocks noChangeArrowheads="1"/>
          </p:cNvSpPr>
          <p:nvPr/>
        </p:nvSpPr>
        <p:spPr bwMode="auto">
          <a:xfrm>
            <a:off x="19750885" y="1926561"/>
            <a:ext cx="8320088" cy="10864513"/>
          </a:xfrm>
          <a:prstGeom prst="rect">
            <a:avLst/>
          </a:prstGeom>
          <a:noFill/>
          <a:ln>
            <a:noFill/>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2800" dirty="0">
                <a:latin typeface="+mn-lt"/>
              </a:rPr>
              <a:t>Stenosis:  </a:t>
            </a:r>
          </a:p>
          <a:p>
            <a:pPr eaLnBrk="1" hangingPunct="1">
              <a:spcBef>
                <a:spcPct val="50000"/>
              </a:spcBef>
              <a:defRPr/>
            </a:pPr>
            <a:r>
              <a:rPr lang="en-US" altLang="en-US" sz="2800" dirty="0">
                <a:latin typeface="+mn-lt"/>
              </a:rPr>
              <a:t>Conventional </a:t>
            </a:r>
            <a:r>
              <a:rPr lang="en-US" altLang="en-US" sz="2800" dirty="0" err="1">
                <a:latin typeface="+mn-lt"/>
              </a:rPr>
              <a:t>ConvNet</a:t>
            </a:r>
            <a:r>
              <a:rPr lang="en-US" altLang="en-US" sz="2800" dirty="0">
                <a:latin typeface="+mn-lt"/>
              </a:rPr>
              <a:t>: at best we could only achieve 65% test set accuracy with DenseNet121:</a:t>
            </a: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r>
              <a:rPr lang="en-US" altLang="en-US" sz="2800" dirty="0">
                <a:latin typeface="+mn-lt"/>
              </a:rPr>
              <a:t>Curriculum training: instead of learning a big set of data in one shot, we created a curriculum of 4 sets of data, starting with dataset with simple lesions (“what is stenosis?”), and then gradually increase complexity (“stenosis in context”.) Test accuracy increased to 81%.</a:t>
            </a: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a:p>
            <a:pPr eaLnBrk="1" hangingPunct="1">
              <a:spcBef>
                <a:spcPct val="50000"/>
              </a:spcBef>
              <a:defRPr/>
            </a:pPr>
            <a:endParaRPr lang="en-US" altLang="en-US" sz="2800" dirty="0">
              <a:latin typeface="+mn-lt"/>
            </a:endParaRPr>
          </a:p>
        </p:txBody>
      </p:sp>
      <p:sp>
        <p:nvSpPr>
          <p:cNvPr id="43" name="Text Box 47">
            <a:extLst>
              <a:ext uri="{FF2B5EF4-FFF2-40B4-BE49-F238E27FC236}">
                <a16:creationId xmlns:a16="http://schemas.microsoft.com/office/drawing/2014/main" id="{107E367F-9563-404E-9E14-6682D810434B}"/>
              </a:ext>
            </a:extLst>
          </p:cNvPr>
          <p:cNvSpPr txBox="1">
            <a:spLocks noChangeArrowheads="1"/>
          </p:cNvSpPr>
          <p:nvPr/>
        </p:nvSpPr>
        <p:spPr bwMode="auto">
          <a:xfrm>
            <a:off x="29230637" y="2882900"/>
            <a:ext cx="8320087" cy="3539430"/>
          </a:xfrm>
          <a:prstGeom prst="rect">
            <a:avLst/>
          </a:prstGeom>
          <a:noFill/>
          <a:ln>
            <a:noFill/>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sz="2800"/>
              <a:t>We incorporated the best performing DenseNet121 neural networks into an iPhone app (see video):</a:t>
            </a:r>
          </a:p>
          <a:p>
            <a:pPr eaLnBrk="1" hangingPunct="1">
              <a:spcBef>
                <a:spcPct val="50000"/>
              </a:spcBef>
              <a:defRPr/>
            </a:pPr>
            <a:endParaRPr lang="en-US" sz="2800"/>
          </a:p>
          <a:p>
            <a:pPr eaLnBrk="1" hangingPunct="1">
              <a:spcBef>
                <a:spcPct val="50000"/>
              </a:spcBef>
              <a:defRPr/>
            </a:pPr>
            <a:r>
              <a:rPr lang="en-US" sz="2800"/>
              <a:t>.</a:t>
            </a:r>
          </a:p>
          <a:p>
            <a:pPr eaLnBrk="1" hangingPunct="1">
              <a:spcBef>
                <a:spcPct val="50000"/>
              </a:spcBef>
              <a:defRPr/>
            </a:pPr>
            <a:endParaRPr lang="en-US" sz="2800"/>
          </a:p>
          <a:p>
            <a:pPr eaLnBrk="1" hangingPunct="1">
              <a:spcBef>
                <a:spcPct val="50000"/>
              </a:spcBef>
              <a:defRPr/>
            </a:pPr>
            <a:endParaRPr lang="en-US" altLang="en-US" sz="2800">
              <a:latin typeface="+mn-lt"/>
            </a:endParaRPr>
          </a:p>
        </p:txBody>
      </p:sp>
      <p:sp>
        <p:nvSpPr>
          <p:cNvPr id="45" name="Text Box 39">
            <a:extLst>
              <a:ext uri="{FF2B5EF4-FFF2-40B4-BE49-F238E27FC236}">
                <a16:creationId xmlns:a16="http://schemas.microsoft.com/office/drawing/2014/main" id="{8DAD3501-5FE2-044A-90C0-220A582CFD00}"/>
              </a:ext>
            </a:extLst>
          </p:cNvPr>
          <p:cNvSpPr txBox="1">
            <a:spLocks noChangeArrowheads="1"/>
          </p:cNvSpPr>
          <p:nvPr/>
        </p:nvSpPr>
        <p:spPr bwMode="auto">
          <a:xfrm>
            <a:off x="611183" y="8372404"/>
            <a:ext cx="8321675" cy="954107"/>
          </a:xfrm>
          <a:prstGeom prst="rect">
            <a:avLst/>
          </a:prstGeom>
          <a:noFill/>
          <a:ln>
            <a:noFill/>
          </a:ln>
        </p:spPr>
        <p:txBody>
          <a:bodyPr>
            <a:spAutoFit/>
          </a:bodyPr>
          <a:lstStyle>
            <a:lvl1pPr defTabSz="2978150">
              <a:defRPr sz="5900">
                <a:solidFill>
                  <a:schemeClr val="tx1"/>
                </a:solidFill>
                <a:latin typeface="Arial" panose="020B0604020202020204" pitchFamily="34" charset="0"/>
                <a:ea typeface="MS PGothic" panose="020B0600070205080204" pitchFamily="34" charset="-128"/>
              </a:defRPr>
            </a:lvl1pPr>
            <a:lvl2pPr marL="742950" indent="-285750" defTabSz="2978150">
              <a:defRPr sz="5900">
                <a:solidFill>
                  <a:schemeClr val="tx1"/>
                </a:solidFill>
                <a:latin typeface="Arial" panose="020B0604020202020204" pitchFamily="34" charset="0"/>
                <a:ea typeface="MS PGothic" panose="020B0600070205080204" pitchFamily="34" charset="-128"/>
              </a:defRPr>
            </a:lvl2pPr>
            <a:lvl3pPr marL="1143000" indent="-228600" defTabSz="2978150">
              <a:defRPr sz="5900">
                <a:solidFill>
                  <a:schemeClr val="tx1"/>
                </a:solidFill>
                <a:latin typeface="Arial" panose="020B0604020202020204" pitchFamily="34" charset="0"/>
                <a:ea typeface="MS PGothic" panose="020B0600070205080204" pitchFamily="34" charset="-128"/>
              </a:defRPr>
            </a:lvl3pPr>
            <a:lvl4pPr marL="1600200" indent="-228600" defTabSz="2978150">
              <a:defRPr sz="5900">
                <a:solidFill>
                  <a:schemeClr val="tx1"/>
                </a:solidFill>
                <a:latin typeface="Arial" panose="020B0604020202020204" pitchFamily="34" charset="0"/>
                <a:ea typeface="MS PGothic" panose="020B0600070205080204" pitchFamily="34" charset="-128"/>
              </a:defRPr>
            </a:lvl4pPr>
            <a:lvl5pPr marL="2057400" indent="-228600" defTabSz="2978150">
              <a:defRPr sz="5900">
                <a:solidFill>
                  <a:schemeClr val="tx1"/>
                </a:solidFill>
                <a:latin typeface="Arial" panose="020B0604020202020204" pitchFamily="34" charset="0"/>
                <a:ea typeface="MS PGothic" panose="020B0600070205080204" pitchFamily="34" charset="-128"/>
              </a:defRPr>
            </a:lvl5pPr>
            <a:lvl6pPr marL="25146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6pPr>
            <a:lvl7pPr marL="29718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7pPr>
            <a:lvl8pPr marL="34290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8pPr>
            <a:lvl9pPr marL="3886200" indent="-228600" defTabSz="2978150" eaLnBrk="0" fontAlgn="base" hangingPunct="0">
              <a:spcBef>
                <a:spcPct val="0"/>
              </a:spcBef>
              <a:spcAft>
                <a:spcPct val="0"/>
              </a:spcAft>
              <a:defRPr sz="5900">
                <a:solidFill>
                  <a:schemeClr val="tx1"/>
                </a:solidFill>
                <a:latin typeface="Arial" panose="020B0604020202020204" pitchFamily="34" charset="0"/>
                <a:ea typeface="MS PGothic" panose="020B0600070205080204" pitchFamily="34" charset="-128"/>
              </a:defRPr>
            </a:lvl9pPr>
          </a:lstStyle>
          <a:p>
            <a:r>
              <a:rPr lang="en-US" sz="2800"/>
              <a:t>Can Convolutional Neural Networks (CNN) can be used to interpret coronary angiograms?</a:t>
            </a:r>
          </a:p>
        </p:txBody>
      </p:sp>
      <p:pic>
        <p:nvPicPr>
          <p:cNvPr id="14361" name="Picture 33">
            <a:extLst>
              <a:ext uri="{FF2B5EF4-FFF2-40B4-BE49-F238E27FC236}">
                <a16:creationId xmlns:a16="http://schemas.microsoft.com/office/drawing/2014/main" id="{0126E93F-6FFC-3147-A65C-FC0B01D29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 y="15825788"/>
            <a:ext cx="908050" cy="465137"/>
          </a:xfrm>
          <a:prstGeom prst="rect">
            <a:avLst/>
          </a:prstGeom>
          <a:noFill/>
          <a:ln w="12700">
            <a:solidFill>
              <a:srgbClr val="3366FF"/>
            </a:solidFill>
            <a:miter lim="800000"/>
            <a:headEnd/>
            <a:tailEnd/>
          </a:ln>
          <a:extLst>
            <a:ext uri="{909E8E84-426E-40DD-AFC4-6F175D3DCCD1}">
              <a14:hiddenFill xmlns:a14="http://schemas.microsoft.com/office/drawing/2010/main">
                <a:solidFill>
                  <a:srgbClr val="FFFFFF"/>
                </a:solidFill>
              </a14:hiddenFill>
            </a:ext>
          </a:extLst>
        </p:spPr>
      </p:pic>
      <p:pic>
        <p:nvPicPr>
          <p:cNvPr id="14362" name="Picture 1">
            <a:extLst>
              <a:ext uri="{FF2B5EF4-FFF2-40B4-BE49-F238E27FC236}">
                <a16:creationId xmlns:a16="http://schemas.microsoft.com/office/drawing/2014/main" id="{C8A71B8C-D9F9-654D-833F-D3F7F219DA1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25938" y="14682788"/>
            <a:ext cx="42322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F321EF3C-6A3C-5041-9C54-25CC3E2F5EA0}"/>
              </a:ext>
            </a:extLst>
          </p:cNvPr>
          <p:cNvPicPr>
            <a:picLocks noChangeAspect="1"/>
          </p:cNvPicPr>
          <p:nvPr/>
        </p:nvPicPr>
        <p:blipFill>
          <a:blip r:embed="rId6"/>
          <a:stretch>
            <a:fillRect/>
          </a:stretch>
        </p:blipFill>
        <p:spPr>
          <a:xfrm>
            <a:off x="32074594" y="583565"/>
            <a:ext cx="5476132" cy="1054892"/>
          </a:xfrm>
          <a:prstGeom prst="rect">
            <a:avLst/>
          </a:prstGeom>
        </p:spPr>
      </p:pic>
      <p:pic>
        <p:nvPicPr>
          <p:cNvPr id="29" name="Picture 28">
            <a:extLst>
              <a:ext uri="{FF2B5EF4-FFF2-40B4-BE49-F238E27FC236}">
                <a16:creationId xmlns:a16="http://schemas.microsoft.com/office/drawing/2014/main" id="{3F3DB07B-4D9F-8641-937B-6F168B168758}"/>
              </a:ext>
            </a:extLst>
          </p:cNvPr>
          <p:cNvPicPr>
            <a:picLocks noChangeAspect="1"/>
          </p:cNvPicPr>
          <p:nvPr/>
        </p:nvPicPr>
        <p:blipFill>
          <a:blip r:embed="rId7"/>
          <a:stretch>
            <a:fillRect/>
          </a:stretch>
        </p:blipFill>
        <p:spPr>
          <a:xfrm>
            <a:off x="671909" y="545418"/>
            <a:ext cx="7257653" cy="1054892"/>
          </a:xfrm>
          <a:prstGeom prst="rect">
            <a:avLst/>
          </a:prstGeom>
        </p:spPr>
      </p:pic>
      <p:pic>
        <p:nvPicPr>
          <p:cNvPr id="30" name="Picture 29">
            <a:extLst>
              <a:ext uri="{FF2B5EF4-FFF2-40B4-BE49-F238E27FC236}">
                <a16:creationId xmlns:a16="http://schemas.microsoft.com/office/drawing/2014/main" id="{140B6BDC-C08D-3542-9B2E-05821E5D32BA}"/>
              </a:ext>
            </a:extLst>
          </p:cNvPr>
          <p:cNvPicPr>
            <a:picLocks noChangeAspect="1"/>
          </p:cNvPicPr>
          <p:nvPr/>
        </p:nvPicPr>
        <p:blipFill>
          <a:blip r:embed="rId8"/>
          <a:stretch>
            <a:fillRect/>
          </a:stretch>
        </p:blipFill>
        <p:spPr>
          <a:xfrm>
            <a:off x="20885278" y="9071632"/>
            <a:ext cx="634817" cy="710096"/>
          </a:xfrm>
          <a:prstGeom prst="rect">
            <a:avLst/>
          </a:prstGeom>
        </p:spPr>
      </p:pic>
      <p:pic>
        <p:nvPicPr>
          <p:cNvPr id="37" name="Picture 36">
            <a:extLst>
              <a:ext uri="{FF2B5EF4-FFF2-40B4-BE49-F238E27FC236}">
                <a16:creationId xmlns:a16="http://schemas.microsoft.com/office/drawing/2014/main" id="{91A2EE46-11C5-8A4C-A40F-D8220D0D8687}"/>
              </a:ext>
            </a:extLst>
          </p:cNvPr>
          <p:cNvPicPr>
            <a:picLocks noChangeAspect="1"/>
          </p:cNvPicPr>
          <p:nvPr/>
        </p:nvPicPr>
        <p:blipFill>
          <a:blip r:embed="rId9"/>
          <a:stretch>
            <a:fillRect/>
          </a:stretch>
        </p:blipFill>
        <p:spPr>
          <a:xfrm>
            <a:off x="21940455" y="9089297"/>
            <a:ext cx="415900" cy="1222300"/>
          </a:xfrm>
          <a:prstGeom prst="rect">
            <a:avLst/>
          </a:prstGeom>
        </p:spPr>
      </p:pic>
      <p:pic>
        <p:nvPicPr>
          <p:cNvPr id="38" name="Picture 37">
            <a:extLst>
              <a:ext uri="{FF2B5EF4-FFF2-40B4-BE49-F238E27FC236}">
                <a16:creationId xmlns:a16="http://schemas.microsoft.com/office/drawing/2014/main" id="{D1E6C1BE-89A6-644A-95CE-65612C494C2C}"/>
              </a:ext>
            </a:extLst>
          </p:cNvPr>
          <p:cNvPicPr>
            <a:picLocks noChangeAspect="1"/>
          </p:cNvPicPr>
          <p:nvPr/>
        </p:nvPicPr>
        <p:blipFill>
          <a:blip r:embed="rId10"/>
          <a:stretch>
            <a:fillRect/>
          </a:stretch>
        </p:blipFill>
        <p:spPr>
          <a:xfrm>
            <a:off x="22667505" y="9071632"/>
            <a:ext cx="1362075" cy="1255867"/>
          </a:xfrm>
          <a:prstGeom prst="rect">
            <a:avLst/>
          </a:prstGeom>
        </p:spPr>
      </p:pic>
      <p:pic>
        <p:nvPicPr>
          <p:cNvPr id="39" name="Picture 38">
            <a:extLst>
              <a:ext uri="{FF2B5EF4-FFF2-40B4-BE49-F238E27FC236}">
                <a16:creationId xmlns:a16="http://schemas.microsoft.com/office/drawing/2014/main" id="{FE835262-3126-FF4B-80D2-8718F0FC740A}"/>
              </a:ext>
            </a:extLst>
          </p:cNvPr>
          <p:cNvPicPr>
            <a:picLocks noChangeAspect="1"/>
          </p:cNvPicPr>
          <p:nvPr/>
        </p:nvPicPr>
        <p:blipFill>
          <a:blip r:embed="rId11"/>
          <a:stretch>
            <a:fillRect/>
          </a:stretch>
        </p:blipFill>
        <p:spPr>
          <a:xfrm>
            <a:off x="24506684" y="9089297"/>
            <a:ext cx="1993059" cy="1910015"/>
          </a:xfrm>
          <a:prstGeom prst="rect">
            <a:avLst/>
          </a:prstGeom>
        </p:spPr>
      </p:pic>
      <p:sp>
        <p:nvSpPr>
          <p:cNvPr id="40" name="Right Arrow 39">
            <a:extLst>
              <a:ext uri="{FF2B5EF4-FFF2-40B4-BE49-F238E27FC236}">
                <a16:creationId xmlns:a16="http://schemas.microsoft.com/office/drawing/2014/main" id="{DF875E6B-6B58-8244-B32F-05A7D4F99229}"/>
              </a:ext>
            </a:extLst>
          </p:cNvPr>
          <p:cNvSpPr/>
          <p:nvPr/>
        </p:nvSpPr>
        <p:spPr>
          <a:xfrm>
            <a:off x="26664727" y="9504724"/>
            <a:ext cx="124600" cy="14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6F6A7298-5F4E-8140-8ABB-50FDDBA90031}"/>
              </a:ext>
            </a:extLst>
          </p:cNvPr>
          <p:cNvSpPr/>
          <p:nvPr/>
        </p:nvSpPr>
        <p:spPr>
          <a:xfrm>
            <a:off x="22455119" y="9500474"/>
            <a:ext cx="124600" cy="14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301F3630-7691-3C44-916E-25F79D5FEBD9}"/>
              </a:ext>
            </a:extLst>
          </p:cNvPr>
          <p:cNvSpPr/>
          <p:nvPr/>
        </p:nvSpPr>
        <p:spPr>
          <a:xfrm>
            <a:off x="21634814" y="9502117"/>
            <a:ext cx="124600" cy="14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774FD44-458A-034F-99AB-1AFB30A475E1}"/>
              </a:ext>
            </a:extLst>
          </p:cNvPr>
          <p:cNvSpPr/>
          <p:nvPr/>
        </p:nvSpPr>
        <p:spPr>
          <a:xfrm>
            <a:off x="20593769" y="9455084"/>
            <a:ext cx="128396" cy="174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F2DE0C-CFCE-4F4C-B4AE-C82DC596C034}"/>
              </a:ext>
            </a:extLst>
          </p:cNvPr>
          <p:cNvSpPr txBox="1"/>
          <p:nvPr/>
        </p:nvSpPr>
        <p:spPr>
          <a:xfrm>
            <a:off x="19450050" y="9071632"/>
            <a:ext cx="1235500" cy="830997"/>
          </a:xfrm>
          <a:prstGeom prst="rect">
            <a:avLst/>
          </a:prstGeom>
          <a:noFill/>
        </p:spPr>
        <p:txBody>
          <a:bodyPr wrap="square" rtlCol="0">
            <a:spAutoFit/>
          </a:bodyPr>
          <a:lstStyle/>
          <a:p>
            <a:r>
              <a:rPr lang="en-US" altLang="en-US" sz="1600" dirty="0"/>
              <a:t>Start</a:t>
            </a:r>
          </a:p>
          <a:p>
            <a:r>
              <a:rPr lang="en-US" altLang="en-US" sz="1600" dirty="0"/>
              <a:t>Curriculum</a:t>
            </a:r>
          </a:p>
          <a:p>
            <a:r>
              <a:rPr lang="en-US" sz="1600" dirty="0"/>
              <a:t>Training</a:t>
            </a:r>
          </a:p>
        </p:txBody>
      </p:sp>
      <p:pic>
        <p:nvPicPr>
          <p:cNvPr id="5" name="Picture 4">
            <a:extLst>
              <a:ext uri="{FF2B5EF4-FFF2-40B4-BE49-F238E27FC236}">
                <a16:creationId xmlns:a16="http://schemas.microsoft.com/office/drawing/2014/main" id="{088FC476-F584-1044-8F90-90AB46B2BC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61200" y="11673960"/>
            <a:ext cx="7624265" cy="2747291"/>
          </a:xfrm>
          <a:prstGeom prst="rect">
            <a:avLst/>
          </a:prstGeom>
        </p:spPr>
      </p:pic>
      <p:pic>
        <p:nvPicPr>
          <p:cNvPr id="49" name="Picture 48">
            <a:extLst>
              <a:ext uri="{FF2B5EF4-FFF2-40B4-BE49-F238E27FC236}">
                <a16:creationId xmlns:a16="http://schemas.microsoft.com/office/drawing/2014/main" id="{006EC04B-4536-D44E-81DF-F25FB2C3311E}"/>
              </a:ext>
            </a:extLst>
          </p:cNvPr>
          <p:cNvPicPr>
            <a:picLocks noChangeAspect="1"/>
          </p:cNvPicPr>
          <p:nvPr/>
        </p:nvPicPr>
        <p:blipFill>
          <a:blip r:embed="rId13"/>
          <a:stretch>
            <a:fillRect/>
          </a:stretch>
        </p:blipFill>
        <p:spPr>
          <a:xfrm>
            <a:off x="32781984" y="3914715"/>
            <a:ext cx="1092200" cy="1104900"/>
          </a:xfrm>
          <a:prstGeom prst="rect">
            <a:avLst/>
          </a:prstGeom>
        </p:spPr>
      </p:pic>
      <p:pic>
        <p:nvPicPr>
          <p:cNvPr id="7" name="Picture 6">
            <a:extLst>
              <a:ext uri="{FF2B5EF4-FFF2-40B4-BE49-F238E27FC236}">
                <a16:creationId xmlns:a16="http://schemas.microsoft.com/office/drawing/2014/main" id="{9EC77641-1B9D-384D-92AC-8E36AF2E3E53}"/>
              </a:ext>
            </a:extLst>
          </p:cNvPr>
          <p:cNvPicPr>
            <a:picLocks noChangeAspect="1"/>
          </p:cNvPicPr>
          <p:nvPr/>
        </p:nvPicPr>
        <p:blipFill>
          <a:blip r:embed="rId14"/>
          <a:stretch>
            <a:fillRect/>
          </a:stretch>
        </p:blipFill>
        <p:spPr>
          <a:xfrm>
            <a:off x="28997356" y="5327590"/>
            <a:ext cx="8553534" cy="4760069"/>
          </a:xfrm>
          <a:prstGeom prst="rect">
            <a:avLst/>
          </a:prstGeom>
        </p:spPr>
      </p:pic>
      <p:sp>
        <p:nvSpPr>
          <p:cNvPr id="50" name="Right Arrow 49">
            <a:extLst>
              <a:ext uri="{FF2B5EF4-FFF2-40B4-BE49-F238E27FC236}">
                <a16:creationId xmlns:a16="http://schemas.microsoft.com/office/drawing/2014/main" id="{CCEB6349-99C9-7147-9427-C5560DFCE6EB}"/>
              </a:ext>
            </a:extLst>
          </p:cNvPr>
          <p:cNvSpPr/>
          <p:nvPr/>
        </p:nvSpPr>
        <p:spPr>
          <a:xfrm>
            <a:off x="24182313" y="9505389"/>
            <a:ext cx="124600" cy="14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7B9AEA3-56A1-CE41-A74F-193BFD712B90}"/>
              </a:ext>
            </a:extLst>
          </p:cNvPr>
          <p:cNvSpPr txBox="1"/>
          <p:nvPr/>
        </p:nvSpPr>
        <p:spPr>
          <a:xfrm>
            <a:off x="26805305" y="9203745"/>
            <a:ext cx="1382678" cy="830997"/>
          </a:xfrm>
          <a:prstGeom prst="rect">
            <a:avLst/>
          </a:prstGeom>
          <a:noFill/>
        </p:spPr>
        <p:txBody>
          <a:bodyPr wrap="square" rtlCol="0">
            <a:spAutoFit/>
          </a:bodyPr>
          <a:lstStyle/>
          <a:p>
            <a:r>
              <a:rPr lang="en-US" altLang="en-US" sz="1600" dirty="0"/>
              <a:t>Neural Net</a:t>
            </a:r>
          </a:p>
          <a:p>
            <a:r>
              <a:rPr lang="en-US" sz="1600" dirty="0"/>
              <a:t>Finished</a:t>
            </a:r>
          </a:p>
          <a:p>
            <a:r>
              <a:rPr lang="en-US" sz="1600" dirty="0"/>
              <a:t>Training</a:t>
            </a:r>
          </a:p>
        </p:txBody>
      </p:sp>
      <p:sp>
        <p:nvSpPr>
          <p:cNvPr id="53" name="TextBox 52">
            <a:extLst>
              <a:ext uri="{FF2B5EF4-FFF2-40B4-BE49-F238E27FC236}">
                <a16:creationId xmlns:a16="http://schemas.microsoft.com/office/drawing/2014/main" id="{AEE95155-9A01-A14B-9024-0D2B9D6C7702}"/>
              </a:ext>
            </a:extLst>
          </p:cNvPr>
          <p:cNvSpPr txBox="1"/>
          <p:nvPr/>
        </p:nvSpPr>
        <p:spPr>
          <a:xfrm>
            <a:off x="20735566" y="11018681"/>
            <a:ext cx="949815" cy="830997"/>
          </a:xfrm>
          <a:prstGeom prst="rect">
            <a:avLst/>
          </a:prstGeom>
          <a:noFill/>
        </p:spPr>
        <p:txBody>
          <a:bodyPr wrap="square" rtlCol="0">
            <a:spAutoFit/>
          </a:bodyPr>
          <a:lstStyle/>
          <a:p>
            <a:r>
              <a:rPr lang="en-US" altLang="en-US" sz="1200"/>
              <a:t>Level 1:</a:t>
            </a:r>
          </a:p>
          <a:p>
            <a:r>
              <a:rPr lang="en-US" sz="1200"/>
              <a:t>Focal lesion</a:t>
            </a:r>
          </a:p>
          <a:p>
            <a:endParaRPr lang="en-US" sz="1200"/>
          </a:p>
        </p:txBody>
      </p:sp>
      <p:sp>
        <p:nvSpPr>
          <p:cNvPr id="57" name="TextBox 56">
            <a:extLst>
              <a:ext uri="{FF2B5EF4-FFF2-40B4-BE49-F238E27FC236}">
                <a16:creationId xmlns:a16="http://schemas.microsoft.com/office/drawing/2014/main" id="{0798E3F9-8CE3-3C4C-9F47-7C837676531E}"/>
              </a:ext>
            </a:extLst>
          </p:cNvPr>
          <p:cNvSpPr txBox="1"/>
          <p:nvPr/>
        </p:nvSpPr>
        <p:spPr>
          <a:xfrm>
            <a:off x="21758326" y="11021851"/>
            <a:ext cx="949815" cy="646331"/>
          </a:xfrm>
          <a:prstGeom prst="rect">
            <a:avLst/>
          </a:prstGeom>
          <a:noFill/>
        </p:spPr>
        <p:txBody>
          <a:bodyPr wrap="square" rtlCol="0">
            <a:spAutoFit/>
          </a:bodyPr>
          <a:lstStyle/>
          <a:p>
            <a:r>
              <a:rPr lang="en-US" altLang="en-US" sz="1200"/>
              <a:t>Level 2:</a:t>
            </a:r>
          </a:p>
          <a:p>
            <a:r>
              <a:rPr lang="en-US" sz="1200"/>
              <a:t>Single vessel</a:t>
            </a:r>
          </a:p>
        </p:txBody>
      </p:sp>
      <p:sp>
        <p:nvSpPr>
          <p:cNvPr id="58" name="TextBox 57">
            <a:extLst>
              <a:ext uri="{FF2B5EF4-FFF2-40B4-BE49-F238E27FC236}">
                <a16:creationId xmlns:a16="http://schemas.microsoft.com/office/drawing/2014/main" id="{41849A82-DE23-814E-A8D1-DD6EE4724827}"/>
              </a:ext>
            </a:extLst>
          </p:cNvPr>
          <p:cNvSpPr txBox="1"/>
          <p:nvPr/>
        </p:nvSpPr>
        <p:spPr>
          <a:xfrm>
            <a:off x="22769563" y="11021950"/>
            <a:ext cx="1189119" cy="830997"/>
          </a:xfrm>
          <a:prstGeom prst="rect">
            <a:avLst/>
          </a:prstGeom>
          <a:noFill/>
        </p:spPr>
        <p:txBody>
          <a:bodyPr wrap="square" rtlCol="0">
            <a:spAutoFit/>
          </a:bodyPr>
          <a:lstStyle/>
          <a:p>
            <a:r>
              <a:rPr lang="en-US" altLang="en-US" sz="1200"/>
              <a:t>Level 3:</a:t>
            </a:r>
          </a:p>
          <a:p>
            <a:r>
              <a:rPr lang="en-US" sz="1200"/>
              <a:t>Bifurcation and overlaps </a:t>
            </a:r>
          </a:p>
          <a:p>
            <a:endParaRPr lang="en-US" sz="1200"/>
          </a:p>
        </p:txBody>
      </p:sp>
      <p:sp>
        <p:nvSpPr>
          <p:cNvPr id="59" name="TextBox 58">
            <a:extLst>
              <a:ext uri="{FF2B5EF4-FFF2-40B4-BE49-F238E27FC236}">
                <a16:creationId xmlns:a16="http://schemas.microsoft.com/office/drawing/2014/main" id="{1E2342C9-4719-CA42-AF8A-16CD0CA006CA}"/>
              </a:ext>
            </a:extLst>
          </p:cNvPr>
          <p:cNvSpPr txBox="1"/>
          <p:nvPr/>
        </p:nvSpPr>
        <p:spPr>
          <a:xfrm>
            <a:off x="24991101" y="11018681"/>
            <a:ext cx="1471436" cy="461665"/>
          </a:xfrm>
          <a:prstGeom prst="rect">
            <a:avLst/>
          </a:prstGeom>
          <a:noFill/>
        </p:spPr>
        <p:txBody>
          <a:bodyPr wrap="square" rtlCol="0">
            <a:spAutoFit/>
          </a:bodyPr>
          <a:lstStyle/>
          <a:p>
            <a:r>
              <a:rPr lang="en-US" altLang="en-US" sz="1200" dirty="0"/>
              <a:t>Level 4:</a:t>
            </a:r>
          </a:p>
          <a:p>
            <a:r>
              <a:rPr lang="en-US" sz="1200" dirty="0"/>
              <a:t>Whole picture</a:t>
            </a:r>
          </a:p>
        </p:txBody>
      </p:sp>
      <p:sp>
        <p:nvSpPr>
          <p:cNvPr id="10" name="TextBox 9">
            <a:extLst>
              <a:ext uri="{FF2B5EF4-FFF2-40B4-BE49-F238E27FC236}">
                <a16:creationId xmlns:a16="http://schemas.microsoft.com/office/drawing/2014/main" id="{C4C35536-7E8D-554A-B909-80FFF3761270}"/>
              </a:ext>
            </a:extLst>
          </p:cNvPr>
          <p:cNvSpPr txBox="1"/>
          <p:nvPr/>
        </p:nvSpPr>
        <p:spPr>
          <a:xfrm>
            <a:off x="29014738" y="10964068"/>
            <a:ext cx="8880474" cy="3785652"/>
          </a:xfrm>
          <a:prstGeom prst="rect">
            <a:avLst/>
          </a:prstGeom>
          <a:noFill/>
        </p:spPr>
        <p:txBody>
          <a:bodyPr wrap="square" rtlCol="0">
            <a:spAutoFit/>
          </a:bodyPr>
          <a:lstStyle/>
          <a:p>
            <a:r>
              <a:rPr lang="en-US" sz="1600" dirty="0"/>
              <a:t>Gao Huang et al. (2017) Densely Connected Convolutional Networks. arXiv:1608.06993 </a:t>
            </a:r>
          </a:p>
          <a:p>
            <a:endParaRPr lang="en-US" sz="1600" dirty="0"/>
          </a:p>
          <a:p>
            <a:r>
              <a:rPr lang="en-US" sz="1600" dirty="0"/>
              <a:t>Guy Hacohen, Daphna </a:t>
            </a:r>
            <a:r>
              <a:rPr lang="en-US" sz="1600" dirty="0" err="1"/>
              <a:t>Weinshall</a:t>
            </a:r>
            <a:r>
              <a:rPr lang="en-US" sz="1600" dirty="0"/>
              <a:t>. (2019)  On The Power of Curriculum Learning in Training Deep Networks. arXiv:1904.03626</a:t>
            </a:r>
          </a:p>
          <a:p>
            <a:r>
              <a:rPr lang="en-US" sz="1600" dirty="0"/>
              <a:t> </a:t>
            </a:r>
          </a:p>
          <a:p>
            <a:r>
              <a:rPr lang="en-US" sz="1600" dirty="0"/>
              <a:t>Adrian </a:t>
            </a:r>
            <a:r>
              <a:rPr lang="en-US" sz="1600" dirty="0" err="1"/>
              <a:t>Rosebrock</a:t>
            </a:r>
            <a:r>
              <a:rPr lang="en-US" sz="1600" dirty="0"/>
              <a:t> (2019) </a:t>
            </a:r>
            <a:r>
              <a:rPr lang="en-US" sz="1600" dirty="0" err="1"/>
              <a:t>Keras</a:t>
            </a:r>
            <a:r>
              <a:rPr lang="en-US" sz="1600" dirty="0"/>
              <a:t> learning rate schedules and decay. </a:t>
            </a:r>
            <a:r>
              <a:rPr lang="en-US" sz="1600" dirty="0">
                <a:hlinkClick r:id="rId15"/>
              </a:rPr>
              <a:t>https://www.pyimagesearch.com/2019/07/22/keras-learning-rate-schedules-and-decay/</a:t>
            </a:r>
            <a:endParaRPr lang="en-US" sz="1600" dirty="0"/>
          </a:p>
          <a:p>
            <a:endParaRPr lang="en-US" sz="1600" dirty="0"/>
          </a:p>
          <a:p>
            <a:r>
              <a:rPr lang="en-US" altLang="ja-JP" sz="1600" dirty="0"/>
              <a:t>Kazuaki </a:t>
            </a:r>
            <a:r>
              <a:rPr lang="en-US" altLang="ja-JP" sz="1600" dirty="0" err="1"/>
              <a:t>Mitsudo</a:t>
            </a:r>
            <a:r>
              <a:rPr lang="en-US" altLang="ja-JP" sz="1600" dirty="0"/>
              <a:t>. (2016) PCI technique of Professor </a:t>
            </a:r>
            <a:r>
              <a:rPr lang="en-US" altLang="ja-JP" sz="1600" dirty="0" err="1"/>
              <a:t>Mitsudo</a:t>
            </a:r>
            <a:r>
              <a:rPr lang="en-US" altLang="ja-JP" sz="1600" dirty="0"/>
              <a:t> (in Japanese). (</a:t>
            </a:r>
            <a:r>
              <a:rPr lang="ja-JP" altLang="en-US" sz="1600"/>
              <a:t>光藤 和明</a:t>
            </a:r>
            <a:r>
              <a:rPr lang="en-US" altLang="ja-JP" sz="1600" dirty="0"/>
              <a:t>. </a:t>
            </a:r>
            <a:r>
              <a:rPr lang="ja-JP" altLang="en-US" sz="1600"/>
              <a:t>術者</a:t>
            </a:r>
            <a:r>
              <a:rPr lang="en-US" sz="1600" dirty="0"/>
              <a:t>MITSUDO</a:t>
            </a:r>
            <a:r>
              <a:rPr lang="ja-JP" altLang="en-US" sz="1600"/>
              <a:t>の押さない</a:t>
            </a:r>
            <a:r>
              <a:rPr lang="en-US" sz="1600" dirty="0"/>
              <a:t>PCI.)</a:t>
            </a:r>
          </a:p>
          <a:p>
            <a:endParaRPr lang="en-US" sz="1600" dirty="0"/>
          </a:p>
          <a:p>
            <a:r>
              <a:rPr lang="en-US" sz="1600" dirty="0"/>
              <a:t>Special thanks to Dr. </a:t>
            </a:r>
            <a:r>
              <a:rPr lang="en-US" sz="1600" dirty="0" err="1"/>
              <a:t>Annapoorna</a:t>
            </a:r>
            <a:r>
              <a:rPr lang="en-US" sz="1600" dirty="0"/>
              <a:t> </a:t>
            </a:r>
            <a:r>
              <a:rPr lang="en-US" sz="1600" dirty="0" err="1"/>
              <a:t>Kini</a:t>
            </a:r>
            <a:r>
              <a:rPr lang="en-US" sz="1600" dirty="0"/>
              <a:t>  (Director of Cath Lab, Mount Sinai Hospital, NY) for her permission to use her videos for demonstration. This work is indebted to the works of Japanese interventional </a:t>
            </a:r>
            <a:r>
              <a:rPr lang="en-US" sz="1600"/>
              <a:t>cardiologists.  And </a:t>
            </a:r>
            <a:r>
              <a:rPr lang="en-US" sz="1600" dirty="0"/>
              <a:t>I thank Dr. Adrian </a:t>
            </a:r>
            <a:r>
              <a:rPr lang="en-US" sz="1600" dirty="0" err="1"/>
              <a:t>Rosebrock</a:t>
            </a:r>
            <a:r>
              <a:rPr lang="en-US" sz="1600" dirty="0"/>
              <a:t> of </a:t>
            </a:r>
            <a:r>
              <a:rPr lang="en-US" sz="1600" dirty="0" err="1"/>
              <a:t>PyImageSearch</a:t>
            </a:r>
            <a:r>
              <a:rPr lang="en-US" sz="1600" dirty="0"/>
              <a:t> for his numerous technical tips on computer vision.</a:t>
            </a:r>
          </a:p>
        </p:txBody>
      </p:sp>
      <p:pic>
        <p:nvPicPr>
          <p:cNvPr id="11" name="Picture 10">
            <a:extLst>
              <a:ext uri="{FF2B5EF4-FFF2-40B4-BE49-F238E27FC236}">
                <a16:creationId xmlns:a16="http://schemas.microsoft.com/office/drawing/2014/main" id="{5BE5D6A3-7C99-FB41-AF8D-D5EDBD4A8077}"/>
              </a:ext>
            </a:extLst>
          </p:cNvPr>
          <p:cNvPicPr>
            <a:picLocks noChangeAspect="1"/>
          </p:cNvPicPr>
          <p:nvPr/>
        </p:nvPicPr>
        <p:blipFill>
          <a:blip r:embed="rId16"/>
          <a:stretch>
            <a:fillRect/>
          </a:stretch>
        </p:blipFill>
        <p:spPr>
          <a:xfrm>
            <a:off x="10976121" y="4714180"/>
            <a:ext cx="6362700" cy="3416300"/>
          </a:xfrm>
          <a:prstGeom prst="rect">
            <a:avLst/>
          </a:prstGeom>
        </p:spPr>
      </p:pic>
      <p:sp>
        <p:nvSpPr>
          <p:cNvPr id="60" name="TextBox 59">
            <a:extLst>
              <a:ext uri="{FF2B5EF4-FFF2-40B4-BE49-F238E27FC236}">
                <a16:creationId xmlns:a16="http://schemas.microsoft.com/office/drawing/2014/main" id="{1DD5EE76-ABCE-E043-8A19-9B68DC1336CA}"/>
              </a:ext>
            </a:extLst>
          </p:cNvPr>
          <p:cNvSpPr txBox="1"/>
          <p:nvPr/>
        </p:nvSpPr>
        <p:spPr>
          <a:xfrm>
            <a:off x="11487089" y="8091908"/>
            <a:ext cx="5942278" cy="338554"/>
          </a:xfrm>
          <a:prstGeom prst="rect">
            <a:avLst/>
          </a:prstGeom>
          <a:noFill/>
        </p:spPr>
        <p:txBody>
          <a:bodyPr wrap="square" rtlCol="0">
            <a:spAutoFit/>
          </a:bodyPr>
          <a:lstStyle/>
          <a:p>
            <a:r>
              <a:rPr lang="en-US" altLang="en-US" sz="1600" dirty="0" err="1"/>
              <a:t>DenseNet</a:t>
            </a:r>
            <a:r>
              <a:rPr lang="en-US" altLang="en-US" sz="1600" dirty="0"/>
              <a:t> Convolutional Neural Network Architecture</a:t>
            </a:r>
            <a:endParaRPr lang="en-US" sz="1600" dirty="0"/>
          </a:p>
        </p:txBody>
      </p:sp>
      <p:sp>
        <p:nvSpPr>
          <p:cNvPr id="2" name="TextBox 1">
            <a:extLst>
              <a:ext uri="{FF2B5EF4-FFF2-40B4-BE49-F238E27FC236}">
                <a16:creationId xmlns:a16="http://schemas.microsoft.com/office/drawing/2014/main" id="{AE3D50F5-2D92-E94B-B6C4-C64E8E9093FE}"/>
              </a:ext>
            </a:extLst>
          </p:cNvPr>
          <p:cNvSpPr txBox="1"/>
          <p:nvPr/>
        </p:nvSpPr>
        <p:spPr>
          <a:xfrm>
            <a:off x="631936" y="10604956"/>
            <a:ext cx="8661173" cy="4401205"/>
          </a:xfrm>
          <a:prstGeom prst="rect">
            <a:avLst/>
          </a:prstGeom>
          <a:noFill/>
        </p:spPr>
        <p:txBody>
          <a:bodyPr wrap="square" rtlCol="0">
            <a:spAutoFit/>
          </a:bodyPr>
          <a:lstStyle/>
          <a:p>
            <a:r>
              <a:rPr lang="en-US" sz="2800" dirty="0"/>
              <a:t>Coronary angiogram images were obtained via web crawling of PCI cases, journals, and textbooks to protect patient privacy and to rapidly maximize training data. Each example was labelled for binary classification of stenosis (defined by the presence of clinically significant coronary stenosis), and for multiclass classification of anatomy (RCA, LAD, </a:t>
            </a:r>
            <a:r>
              <a:rPr lang="en-US" sz="2800" dirty="0" err="1"/>
              <a:t>LCx</a:t>
            </a:r>
            <a:r>
              <a:rPr lang="en-US" sz="2800" dirty="0"/>
              <a:t>, or left main, based on prominent artery).</a:t>
            </a:r>
          </a:p>
          <a:p>
            <a:r>
              <a:rPr lang="en-US" sz="2800" dirty="0"/>
              <a:t>The final dataset: 4980 figures, with 3390, 1450, and 140 as train/validation/test split.</a:t>
            </a:r>
          </a:p>
        </p:txBody>
      </p:sp>
      <p:sp>
        <p:nvSpPr>
          <p:cNvPr id="4" name="TextBox 3">
            <a:extLst>
              <a:ext uri="{FF2B5EF4-FFF2-40B4-BE49-F238E27FC236}">
                <a16:creationId xmlns:a16="http://schemas.microsoft.com/office/drawing/2014/main" id="{C3198B7B-06BC-A24E-AAE0-17B5BE2EC285}"/>
              </a:ext>
            </a:extLst>
          </p:cNvPr>
          <p:cNvSpPr txBox="1"/>
          <p:nvPr/>
        </p:nvSpPr>
        <p:spPr>
          <a:xfrm>
            <a:off x="10091635" y="9075956"/>
            <a:ext cx="8454745" cy="1815882"/>
          </a:xfrm>
          <a:prstGeom prst="rect">
            <a:avLst/>
          </a:prstGeom>
          <a:noFill/>
        </p:spPr>
        <p:txBody>
          <a:bodyPr wrap="square" rtlCol="0">
            <a:spAutoFit/>
          </a:bodyPr>
          <a:lstStyle/>
          <a:p>
            <a:pPr eaLnBrk="1" hangingPunct="1">
              <a:spcBef>
                <a:spcPct val="50000"/>
              </a:spcBef>
              <a:defRPr/>
            </a:pPr>
            <a:r>
              <a:rPr lang="en-US" altLang="en-US" sz="2800" dirty="0"/>
              <a:t>Anatomy:  Both DenseNet121 and VGG16 with ImageNet pre-trained weights provided high level of accuracy for anatomy, using conventional technique (accuracy for test set= 86% for both.)</a:t>
            </a:r>
          </a:p>
        </p:txBody>
      </p:sp>
      <p:pic>
        <p:nvPicPr>
          <p:cNvPr id="8" name="Picture 7">
            <a:extLst>
              <a:ext uri="{FF2B5EF4-FFF2-40B4-BE49-F238E27FC236}">
                <a16:creationId xmlns:a16="http://schemas.microsoft.com/office/drawing/2014/main" id="{FAD3082A-3CDF-7A41-A168-890C6C903B47}"/>
              </a:ext>
            </a:extLst>
          </p:cNvPr>
          <p:cNvPicPr>
            <a:picLocks noChangeAspect="1"/>
          </p:cNvPicPr>
          <p:nvPr/>
        </p:nvPicPr>
        <p:blipFill>
          <a:blip r:embed="rId17"/>
          <a:stretch>
            <a:fillRect/>
          </a:stretch>
        </p:blipFill>
        <p:spPr>
          <a:xfrm>
            <a:off x="11845192" y="11065761"/>
            <a:ext cx="4869195" cy="3169571"/>
          </a:xfrm>
          <a:prstGeom prst="rect">
            <a:avLst/>
          </a:prstGeom>
        </p:spPr>
      </p:pic>
      <p:pic>
        <p:nvPicPr>
          <p:cNvPr id="9" name="Picture 8">
            <a:extLst>
              <a:ext uri="{FF2B5EF4-FFF2-40B4-BE49-F238E27FC236}">
                <a16:creationId xmlns:a16="http://schemas.microsoft.com/office/drawing/2014/main" id="{A13F2A2A-1535-E642-85A1-19B7E11C6961}"/>
              </a:ext>
            </a:extLst>
          </p:cNvPr>
          <p:cNvPicPr>
            <a:picLocks noChangeAspect="1"/>
          </p:cNvPicPr>
          <p:nvPr/>
        </p:nvPicPr>
        <p:blipFill>
          <a:blip r:embed="rId18"/>
          <a:stretch>
            <a:fillRect/>
          </a:stretch>
        </p:blipFill>
        <p:spPr>
          <a:xfrm>
            <a:off x="21202686" y="3642581"/>
            <a:ext cx="4118130" cy="268066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3717</TotalTime>
  <Words>546</Words>
  <Application>Microsoft Macintosh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Nora</dc:creator>
  <cp:lastModifiedBy>Paul Lee</cp:lastModifiedBy>
  <cp:revision>103</cp:revision>
  <dcterms:created xsi:type="dcterms:W3CDTF">2011-10-06T02:55:03Z</dcterms:created>
  <dcterms:modified xsi:type="dcterms:W3CDTF">2019-11-19T19:37:53Z</dcterms:modified>
</cp:coreProperties>
</file>